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9" r:id="rId4"/>
    <p:sldId id="260" r:id="rId5"/>
    <p:sldId id="261" r:id="rId6"/>
    <p:sldId id="267" r:id="rId7"/>
    <p:sldId id="270" r:id="rId8"/>
    <p:sldId id="262" r:id="rId9"/>
    <p:sldId id="299" r:id="rId10"/>
    <p:sldId id="263" r:id="rId11"/>
    <p:sldId id="264" r:id="rId12"/>
    <p:sldId id="265" r:id="rId13"/>
    <p:sldId id="266" r:id="rId14"/>
    <p:sldId id="271" r:id="rId15"/>
    <p:sldId id="268" r:id="rId16"/>
    <p:sldId id="272" r:id="rId17"/>
    <p:sldId id="273" r:id="rId18"/>
    <p:sldId id="300" r:id="rId19"/>
    <p:sldId id="291" r:id="rId20"/>
    <p:sldId id="269" r:id="rId21"/>
    <p:sldId id="285" r:id="rId22"/>
    <p:sldId id="302" r:id="rId23"/>
    <p:sldId id="286" r:id="rId24"/>
    <p:sldId id="287" r:id="rId25"/>
    <p:sldId id="288" r:id="rId26"/>
    <p:sldId id="289" r:id="rId27"/>
    <p:sldId id="301" r:id="rId28"/>
    <p:sldId id="274" r:id="rId29"/>
    <p:sldId id="275" r:id="rId30"/>
    <p:sldId id="277" r:id="rId31"/>
    <p:sldId id="280" r:id="rId32"/>
    <p:sldId id="281" r:id="rId33"/>
    <p:sldId id="321" r:id="rId34"/>
    <p:sldId id="351" r:id="rId35"/>
    <p:sldId id="283" r:id="rId36"/>
    <p:sldId id="323" r:id="rId37"/>
    <p:sldId id="324" r:id="rId38"/>
    <p:sldId id="284" r:id="rId39"/>
    <p:sldId id="282" r:id="rId40"/>
    <p:sldId id="296" r:id="rId41"/>
    <p:sldId id="295" r:id="rId42"/>
    <p:sldId id="292" r:id="rId43"/>
    <p:sldId id="345" r:id="rId44"/>
    <p:sldId id="348" r:id="rId45"/>
    <p:sldId id="310" r:id="rId46"/>
    <p:sldId id="349" r:id="rId47"/>
    <p:sldId id="350" r:id="rId48"/>
    <p:sldId id="303" r:id="rId49"/>
    <p:sldId id="304" r:id="rId50"/>
    <p:sldId id="305" r:id="rId51"/>
    <p:sldId id="293" r:id="rId52"/>
    <p:sldId id="309" r:id="rId53"/>
    <p:sldId id="352" r:id="rId54"/>
    <p:sldId id="347" r:id="rId55"/>
    <p:sldId id="308" r:id="rId56"/>
    <p:sldId id="311" r:id="rId57"/>
    <p:sldId id="312" r:id="rId58"/>
    <p:sldId id="298" r:id="rId59"/>
    <p:sldId id="297" r:id="rId60"/>
    <p:sldId id="353" r:id="rId61"/>
    <p:sldId id="354" r:id="rId62"/>
    <p:sldId id="355" r:id="rId63"/>
    <p:sldId id="356" r:id="rId64"/>
    <p:sldId id="307" r:id="rId65"/>
    <p:sldId id="313" r:id="rId66"/>
    <p:sldId id="314" r:id="rId67"/>
    <p:sldId id="357" r:id="rId68"/>
    <p:sldId id="315" r:id="rId69"/>
    <p:sldId id="316" r:id="rId70"/>
    <p:sldId id="317" r:id="rId71"/>
    <p:sldId id="319" r:id="rId72"/>
    <p:sldId id="318" r:id="rId73"/>
    <p:sldId id="320" r:id="rId74"/>
    <p:sldId id="325" r:id="rId75"/>
    <p:sldId id="326" r:id="rId76"/>
    <p:sldId id="334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</p:sldIdLst>
  <p:sldSz cx="12192000" cy="6858000"/>
  <p:notesSz cx="6858000" cy="9144000"/>
  <p:embeddedFontLst>
    <p:embeddedFont>
      <p:font typeface="Cambria Math" panose="02040503050406030204" pitchFamily="18" charset="0"/>
      <p:regular r:id="rId95"/>
    </p:embeddedFont>
    <p:embeddedFont>
      <p:font typeface="나눔스퀘어" panose="020B0600000101010101" pitchFamily="50" charset="-127"/>
      <p:regular r:id="rId96"/>
    </p:embeddedFont>
    <p:embeddedFont>
      <p:font typeface="나눔스퀘어 Bold" panose="020B0600000101010101" pitchFamily="50" charset="-127"/>
      <p:bold r:id="rId97"/>
    </p:embeddedFont>
    <p:embeddedFont>
      <p:font typeface="나눔스퀘어 ExtraBold" panose="020B0600000101010101" pitchFamily="50" charset="-127"/>
      <p:bold r:id="rId98"/>
    </p:embeddedFont>
    <p:embeddedFont>
      <p:font typeface="나눔스퀘어 Light" panose="020B0600000101010101" pitchFamily="50" charset="-127"/>
      <p:regular r:id="rId99"/>
    </p:embeddedFont>
    <p:embeddedFont>
      <p:font typeface="나눔스퀘어_ac" panose="020B0600000101010101" pitchFamily="50" charset="-127"/>
      <p:regular r:id="rId100"/>
    </p:embeddedFont>
    <p:embeddedFont>
      <p:font typeface="나눔스퀘어_ac Bold" panose="020B0600000101010101" pitchFamily="50" charset="-127"/>
      <p:bold r:id="rId101"/>
    </p:embeddedFont>
    <p:embeddedFont>
      <p:font typeface="나눔스퀘어_ac ExtraBold" panose="020B0600000101010101" pitchFamily="50" charset="-127"/>
      <p:bold r:id="rId102"/>
    </p:embeddedFont>
    <p:embeddedFont>
      <p:font typeface="나눔스퀘어OTF" panose="020B0600000101010101" pitchFamily="34" charset="-127"/>
      <p:regular r:id="rId103"/>
    </p:embeddedFont>
    <p:embeddedFont>
      <p:font typeface="나눔스퀘어OTF Bold" panose="020B0600000101010101" pitchFamily="34" charset="-127"/>
      <p:bold r:id="rId104"/>
    </p:embeddedFont>
    <p:embeddedFont>
      <p:font typeface="나눔스퀘어OTF ExtraBold" panose="020B0600000101010101" pitchFamily="34" charset="-127"/>
      <p:bold r:id="rId105"/>
    </p:embeddedFont>
    <p:embeddedFont>
      <p:font typeface="맑은 고딕" panose="020B0503020000020004" pitchFamily="50" charset="-127"/>
      <p:regular r:id="rId106"/>
      <p:bold r:id="rId10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690621B-A021-443E-81E4-656DF3B20E87}">
          <p14:sldIdLst>
            <p14:sldId id="256"/>
            <p14:sldId id="257"/>
          </p14:sldIdLst>
        </p14:section>
        <p14:section name="함수" id="{4C998B6D-EBD7-4108-9351-099C36B07846}">
          <p14:sldIdLst>
            <p14:sldId id="259"/>
            <p14:sldId id="260"/>
            <p14:sldId id="261"/>
            <p14:sldId id="267"/>
            <p14:sldId id="270"/>
            <p14:sldId id="262"/>
            <p14:sldId id="299"/>
            <p14:sldId id="263"/>
            <p14:sldId id="264"/>
            <p14:sldId id="265"/>
            <p14:sldId id="266"/>
            <p14:sldId id="271"/>
            <p14:sldId id="268"/>
            <p14:sldId id="272"/>
            <p14:sldId id="273"/>
            <p14:sldId id="300"/>
            <p14:sldId id="291"/>
            <p14:sldId id="269"/>
          </p14:sldIdLst>
        </p14:section>
        <p14:section name="람다" id="{3EBD1E58-576A-4D72-9733-13F596C12862}">
          <p14:sldIdLst>
            <p14:sldId id="285"/>
            <p14:sldId id="302"/>
            <p14:sldId id="286"/>
            <p14:sldId id="287"/>
            <p14:sldId id="288"/>
            <p14:sldId id="289"/>
            <p14:sldId id="301"/>
          </p14:sldIdLst>
        </p14:section>
        <p14:section name="class" id="{1BFD494B-2271-4015-936A-F960654A7248}">
          <p14:sldIdLst>
            <p14:sldId id="274"/>
            <p14:sldId id="275"/>
            <p14:sldId id="277"/>
            <p14:sldId id="280"/>
            <p14:sldId id="281"/>
            <p14:sldId id="321"/>
            <p14:sldId id="351"/>
            <p14:sldId id="283"/>
            <p14:sldId id="323"/>
            <p14:sldId id="324"/>
            <p14:sldId id="284"/>
            <p14:sldId id="282"/>
            <p14:sldId id="296"/>
            <p14:sldId id="295"/>
            <p14:sldId id="292"/>
            <p14:sldId id="345"/>
            <p14:sldId id="348"/>
            <p14:sldId id="310"/>
            <p14:sldId id="349"/>
            <p14:sldId id="350"/>
            <p14:sldId id="303"/>
            <p14:sldId id="304"/>
            <p14:sldId id="305"/>
            <p14:sldId id="293"/>
            <p14:sldId id="309"/>
            <p14:sldId id="352"/>
            <p14:sldId id="347"/>
            <p14:sldId id="308"/>
            <p14:sldId id="311"/>
            <p14:sldId id="312"/>
            <p14:sldId id="298"/>
          </p14:sldIdLst>
        </p14:section>
        <p14:section name="클래스 과제" id="{822B1630-8D6D-4632-8E7F-45B48A04A33D}">
          <p14:sldIdLst>
            <p14:sldId id="297"/>
            <p14:sldId id="353"/>
            <p14:sldId id="354"/>
            <p14:sldId id="355"/>
            <p14:sldId id="356"/>
          </p14:sldIdLst>
        </p14:section>
        <p14:section name="상속" id="{ACCFF0ED-736F-4CF7-8FB9-A89343725EF7}">
          <p14:sldIdLst>
            <p14:sldId id="307"/>
            <p14:sldId id="313"/>
            <p14:sldId id="314"/>
            <p14:sldId id="357"/>
            <p14:sldId id="315"/>
            <p14:sldId id="316"/>
            <p14:sldId id="317"/>
            <p14:sldId id="319"/>
            <p14:sldId id="318"/>
            <p14:sldId id="320"/>
            <p14:sldId id="325"/>
            <p14:sldId id="326"/>
            <p14:sldId id="334"/>
          </p14:sldIdLst>
        </p14:section>
        <p14:section name="특수 클래스" id="{7CA5CBEE-C7F3-42C3-8A3C-93552044268F}">
          <p14:sldIdLst>
            <p14:sldId id="327"/>
            <p14:sldId id="328"/>
          </p14:sldIdLst>
        </p14:section>
        <p14:section name="데이터 클래스" id="{B2ECEC3C-A183-419A-B720-1F855B36114F}">
          <p14:sldIdLst>
            <p14:sldId id="329"/>
            <p14:sldId id="330"/>
            <p14:sldId id="331"/>
            <p14:sldId id="332"/>
            <p14:sldId id="333"/>
          </p14:sldIdLst>
        </p14:section>
        <p14:section name="추상 클래스" id="{0E1808CE-C043-43FA-8AAF-D3C83469FAE0}">
          <p14:sldIdLst>
            <p14:sldId id="336"/>
            <p14:sldId id="337"/>
          </p14:sldIdLst>
        </p14:section>
        <p14:section name="인터페이스" id="{F4C99119-C9F9-4EAF-A5DE-5D44C2BB539F}">
          <p14:sldIdLst>
            <p14:sldId id="338"/>
            <p14:sldId id="339"/>
            <p14:sldId id="340"/>
            <p14:sldId id="341"/>
          </p14:sldIdLst>
        </p14:section>
        <p14:section name="상속 과제" id="{B6A4DCC9-CA71-4829-AA05-5952B5F630B3}">
          <p14:sldIdLst>
            <p14:sldId id="342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2154" y="72"/>
      </p:cViewPr>
      <p:guideLst>
        <p:guide orient="horz" pos="2137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1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9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73E95-B1EC-47E7-8B1A-891F5D90546A}" type="datetimeFigureOut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63C8F-0653-4934-8FC9-F71A6EB2C7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629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55EA-9EC7-416E-9CD6-B6802FDF8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7078DE-D2EC-4B11-98CB-4BF860C3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DC37B-9B0E-40DE-8AF3-B1BD957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460D-B050-4E1B-9964-0018E84DA082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A3E58-9BD3-47BC-B320-69025651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91BBF-4F7C-4FC0-B65E-33DFE6C2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03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24B7B-1140-43B8-A144-41F8FFA9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AE5B5C-7C08-4B6C-A401-7A05141F1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6E7D0-65AC-4371-BDB4-B4AE9EF2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BE0B-0164-47E5-884F-94C273EAD222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9A116-B650-4BD7-9E8E-DE8AFE8E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3D83E-B352-4777-9F92-3157C496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77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407D0B-1D24-4931-AF5E-0005DE34D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17877D-5A0F-4023-9B81-5C9FE427C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97584-8F18-4B5B-9FB4-3F864AD5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BDB8-1D5D-4D7E-92EB-355A51970E32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631F0-BCBF-4FAC-AD27-E5C34439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A03BC-CBB8-4BF2-9586-A8FFFF0F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76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33606-B79E-40A5-B40C-851E8354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8E42A-5104-4A36-B966-B3D51C1C1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49660-FD95-41C6-A592-E93B2D0D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B60C-C992-4539-87F0-EF516350DB8F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63F33-43DD-441A-824D-0F5FD110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4A355-E9DD-4D6D-BF3F-59EA8387C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57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29FD-1702-4FCD-AEBF-CE81AEA2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E6FA76-FFBD-41B0-9F34-284E0FE3F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9ECA8-54DA-4A51-8C1A-69D1B24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B6E93-75F6-46FC-BC11-88B1295B82B6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E4CC7-D75C-4246-9B27-D2FF1A4A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91D59-12EC-4E44-B9D5-12F52EB1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7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B93D6-1AE3-46CB-9E9E-057D8100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781F3-15BA-48AD-9065-B4FAED779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DA965E-9E3A-424D-A21E-78CF825A6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4B758-DE6A-451F-B3E3-05C5202A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6731-CD93-47BC-87E8-8158419EF456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27ADD2-24A2-42BB-8DA6-6A57AD1A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635EBC-7446-404A-A9AB-875A757A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20D94-F0F4-4EBF-A3D6-A684A1CB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9BE4E-2D0D-4AB0-A616-16D680AC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F69FE-6269-4A03-A785-DCEE895D5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BEC04-F727-4933-9FFE-3CB74F77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EA87E0-575B-4D54-B6B2-A629BBC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A5A714-88CA-416B-982F-B08F26C2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243C-9446-4534-AD84-653141A1E038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E67B-1A65-41B5-A8B8-165A3340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AB1E7F-1D7D-43C3-915F-E25624F5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34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F5567-D987-440A-B0F6-972C293F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153276-B56E-4521-A851-2EB77E93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CD31-E5D5-44B2-BEC6-CE20CBA8C371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B640B9-3BDE-47C1-BD21-B17E9F21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43698-B568-4433-B786-6D845B14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05D385-2D98-45F2-A6F6-E0AC8335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B87C-7FF6-469A-BB55-C03E109D8432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59E0C-CB9A-42DB-B00F-70BC91F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33599-4003-4A3B-88CF-AD8AB33F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21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E5590-51BB-4CCB-8AEE-0DFF4EBF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E4FEB-AADF-43ED-A986-451106B9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00E88C-CA2B-433D-82C6-711DFCF43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21EFC-E17C-45DB-B04F-AFD06468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7678-D26D-4805-AA45-1007E195FBC2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76DD8-B42D-4A6D-B6E9-B0FBA7A1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32D381-E4C9-4DCF-85F9-68CF1F0D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6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7B40F-BD9F-41F7-985F-56727B8E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AEE77E-960E-4124-B40B-C7DC0EA19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79B1F-17CF-4A86-BC3D-DED4F22D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EDABF-3B77-4D78-BBF9-3CB97945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F92-A79C-499E-B137-1E2122226EDD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1123D1-FE7C-4EC4-B378-48CF7CE5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78B646-9E57-4BCF-BFA0-9C99F05C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92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E22768-E54A-476C-A201-5E2E732A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3DF68-10ED-49D6-A040-6D8458744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57B95-7614-4079-9BCA-087D6E26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CBE82-00A2-433B-9795-D1C4C72C2BA3}" type="datetime1">
              <a:rPr lang="ko-KR" altLang="en-US" smtClean="0"/>
              <a:t>2022-05-25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8F450-8069-47F4-92F6-F99280DCB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6FCAB-0A31-4A0E-AEE6-ED4D09BE6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9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45CB-9F75-4157-B5A6-6CC37D6273D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118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3116434" y="2775765"/>
            <a:ext cx="5959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EDCAN </a:t>
            </a:r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수업 자료</a:t>
            </a: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EA173754-9790-40AB-A80A-26B22EC4B1CC}"/>
              </a:ext>
            </a:extLst>
          </p:cNvPr>
          <p:cNvSpPr txBox="1"/>
          <p:nvPr/>
        </p:nvSpPr>
        <p:spPr>
          <a:xfrm>
            <a:off x="5297384" y="4013177"/>
            <a:ext cx="159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Kotlin 2</a:t>
            </a:r>
            <a:endParaRPr lang="ko-KR" alt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D28533-1FE7-48E0-9C5B-C9B845915FD2}"/>
              </a:ext>
            </a:extLst>
          </p:cNvPr>
          <p:cNvSpPr txBox="1"/>
          <p:nvPr/>
        </p:nvSpPr>
        <p:spPr>
          <a:xfrm>
            <a:off x="10234385" y="6370031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수업자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박희찬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70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5157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코틀린에서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함수란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D40D00-2D48-6C0A-330B-87384A8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296657"/>
            <a:ext cx="9810750" cy="51561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357AE2-0CFB-FBDE-E15E-14A97AB12B0F}"/>
              </a:ext>
            </a:extLst>
          </p:cNvPr>
          <p:cNvSpPr/>
          <p:nvPr/>
        </p:nvSpPr>
        <p:spPr>
          <a:xfrm>
            <a:off x="-2393043" y="4266216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1E224-4BD7-0CDE-1F73-D1E4AB109BE0}"/>
              </a:ext>
            </a:extLst>
          </p:cNvPr>
          <p:cNvSpPr/>
          <p:nvPr/>
        </p:nvSpPr>
        <p:spPr>
          <a:xfrm>
            <a:off x="-2393043" y="496516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9048E-60DE-CD83-BD97-57B49F79A954}"/>
              </a:ext>
            </a:extLst>
          </p:cNvPr>
          <p:cNvSpPr/>
          <p:nvPr/>
        </p:nvSpPr>
        <p:spPr>
          <a:xfrm>
            <a:off x="-2393043" y="566412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318B51-F045-C823-AB37-FE4D93A32C3A}"/>
              </a:ext>
            </a:extLst>
          </p:cNvPr>
          <p:cNvSpPr/>
          <p:nvPr/>
        </p:nvSpPr>
        <p:spPr>
          <a:xfrm>
            <a:off x="2518230" y="2624319"/>
            <a:ext cx="458107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나눔스퀘어 Light">
            <a:extLst>
              <a:ext uri="{FF2B5EF4-FFF2-40B4-BE49-F238E27FC236}">
                <a16:creationId xmlns:a16="http://schemas.microsoft.com/office/drawing/2014/main" id="{8ADB4E93-0999-6C0D-3449-8DD50B52A22A}"/>
              </a:ext>
            </a:extLst>
          </p:cNvPr>
          <p:cNvSpPr txBox="1"/>
          <p:nvPr/>
        </p:nvSpPr>
        <p:spPr>
          <a:xfrm>
            <a:off x="-3496127" y="2762370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1959F12E-0F83-C4A6-58F9-EC81E1093357}"/>
              </a:ext>
            </a:extLst>
          </p:cNvPr>
          <p:cNvSpPr txBox="1"/>
          <p:nvPr/>
        </p:nvSpPr>
        <p:spPr>
          <a:xfrm>
            <a:off x="6096000" y="304576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 이름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2CA4AE-6ABF-4D91-8469-D45A0D44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77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5157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코틀린에서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함수란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D40D00-2D48-6C0A-330B-87384A8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296657"/>
            <a:ext cx="9810750" cy="51561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357AE2-0CFB-FBDE-E15E-14A97AB12B0F}"/>
              </a:ext>
            </a:extLst>
          </p:cNvPr>
          <p:cNvSpPr/>
          <p:nvPr/>
        </p:nvSpPr>
        <p:spPr>
          <a:xfrm>
            <a:off x="-2393043" y="4266216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1E224-4BD7-0CDE-1F73-D1E4AB109BE0}"/>
              </a:ext>
            </a:extLst>
          </p:cNvPr>
          <p:cNvSpPr/>
          <p:nvPr/>
        </p:nvSpPr>
        <p:spPr>
          <a:xfrm>
            <a:off x="-2393043" y="496516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9048E-60DE-CD83-BD97-57B49F79A954}"/>
              </a:ext>
            </a:extLst>
          </p:cNvPr>
          <p:cNvSpPr/>
          <p:nvPr/>
        </p:nvSpPr>
        <p:spPr>
          <a:xfrm>
            <a:off x="-2393043" y="566412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318B51-F045-C823-AB37-FE4D93A32C3A}"/>
              </a:ext>
            </a:extLst>
          </p:cNvPr>
          <p:cNvSpPr/>
          <p:nvPr/>
        </p:nvSpPr>
        <p:spPr>
          <a:xfrm>
            <a:off x="7099300" y="2610883"/>
            <a:ext cx="16129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나눔스퀘어 Light">
            <a:extLst>
              <a:ext uri="{FF2B5EF4-FFF2-40B4-BE49-F238E27FC236}">
                <a16:creationId xmlns:a16="http://schemas.microsoft.com/office/drawing/2014/main" id="{8ADB4E93-0999-6C0D-3449-8DD50B52A22A}"/>
              </a:ext>
            </a:extLst>
          </p:cNvPr>
          <p:cNvSpPr txBox="1"/>
          <p:nvPr/>
        </p:nvSpPr>
        <p:spPr>
          <a:xfrm>
            <a:off x="-3496127" y="2762370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15EE4183-AC46-969F-3322-25D1651615AA}"/>
              </a:ext>
            </a:extLst>
          </p:cNvPr>
          <p:cNvSpPr txBox="1"/>
          <p:nvPr/>
        </p:nvSpPr>
        <p:spPr>
          <a:xfrm>
            <a:off x="6244771" y="3065235"/>
            <a:ext cx="3983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함수에 들어오는 값</a:t>
            </a:r>
            <a:endParaRPr lang="en-US" altLang="ko-KR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(= 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파라미터 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인자 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인수 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= 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장인수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8228D8-46AB-E2FC-5FA4-B5B511F7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07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5157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코틀린에서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함수란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D40D00-2D48-6C0A-330B-87384A8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296657"/>
            <a:ext cx="9810750" cy="51561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357AE2-0CFB-FBDE-E15E-14A97AB12B0F}"/>
              </a:ext>
            </a:extLst>
          </p:cNvPr>
          <p:cNvSpPr/>
          <p:nvPr/>
        </p:nvSpPr>
        <p:spPr>
          <a:xfrm>
            <a:off x="-2393043" y="4266216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1E224-4BD7-0CDE-1F73-D1E4AB109BE0}"/>
              </a:ext>
            </a:extLst>
          </p:cNvPr>
          <p:cNvSpPr/>
          <p:nvPr/>
        </p:nvSpPr>
        <p:spPr>
          <a:xfrm>
            <a:off x="-2393043" y="496516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9048E-60DE-CD83-BD97-57B49F79A954}"/>
              </a:ext>
            </a:extLst>
          </p:cNvPr>
          <p:cNvSpPr/>
          <p:nvPr/>
        </p:nvSpPr>
        <p:spPr>
          <a:xfrm>
            <a:off x="-2393043" y="566412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318B51-F045-C823-AB37-FE4D93A32C3A}"/>
              </a:ext>
            </a:extLst>
          </p:cNvPr>
          <p:cNvSpPr/>
          <p:nvPr/>
        </p:nvSpPr>
        <p:spPr>
          <a:xfrm>
            <a:off x="8851900" y="2610883"/>
            <a:ext cx="6350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나눔스퀘어 Light">
            <a:extLst>
              <a:ext uri="{FF2B5EF4-FFF2-40B4-BE49-F238E27FC236}">
                <a16:creationId xmlns:a16="http://schemas.microsoft.com/office/drawing/2014/main" id="{8ADB4E93-0999-6C0D-3449-8DD50B52A22A}"/>
              </a:ext>
            </a:extLst>
          </p:cNvPr>
          <p:cNvSpPr txBox="1"/>
          <p:nvPr/>
        </p:nvSpPr>
        <p:spPr>
          <a:xfrm>
            <a:off x="-3496127" y="2762370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15EE4183-AC46-969F-3322-25D1651615AA}"/>
              </a:ext>
            </a:extLst>
          </p:cNvPr>
          <p:cNvSpPr txBox="1"/>
          <p:nvPr/>
        </p:nvSpPr>
        <p:spPr>
          <a:xfrm>
            <a:off x="7144856" y="3049093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함수가 반환하는 값의 자료형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8ACBBA-03B1-9A6D-CE2F-402327A4496F}"/>
              </a:ext>
            </a:extLst>
          </p:cNvPr>
          <p:cNvSpPr/>
          <p:nvPr/>
        </p:nvSpPr>
        <p:spPr>
          <a:xfrm>
            <a:off x="2447962" y="3088286"/>
            <a:ext cx="2327238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527F65B3-4786-7D52-C59F-A0441734DF82}"/>
              </a:ext>
            </a:extLst>
          </p:cNvPr>
          <p:cNvSpPr txBox="1"/>
          <p:nvPr/>
        </p:nvSpPr>
        <p:spPr>
          <a:xfrm>
            <a:off x="2765462" y="3538111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함수가 반환하는 값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CF6ED2-1AFF-AB2E-9768-A9D4F09A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049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50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코틀린에서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함수란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D40D00-2D48-6C0A-330B-87384A8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296657"/>
            <a:ext cx="9810750" cy="51561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-2393043" y="50386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138883-F0EF-7A8E-9904-FD73D8A9459C}"/>
              </a:ext>
            </a:extLst>
          </p:cNvPr>
          <p:cNvSpPr/>
          <p:nvPr/>
        </p:nvSpPr>
        <p:spPr>
          <a:xfrm>
            <a:off x="3551658" y="4987802"/>
            <a:ext cx="5147842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A3B3E5F5-B6E0-24F5-259F-24899EB20B07}"/>
              </a:ext>
            </a:extLst>
          </p:cNvPr>
          <p:cNvSpPr txBox="1"/>
          <p:nvPr/>
        </p:nvSpPr>
        <p:spPr>
          <a:xfrm>
            <a:off x="5076371" y="5408930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 사용하기 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(=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 호출한다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C95A7B-E8EA-FAC4-721B-A67D543E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50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50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코틀린에서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함수란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7E9FEFF-0DB8-A4CB-A7BD-7050D1AF60B5}"/>
              </a:ext>
            </a:extLst>
          </p:cNvPr>
          <p:cNvGrpSpPr/>
          <p:nvPr/>
        </p:nvGrpSpPr>
        <p:grpSpPr>
          <a:xfrm>
            <a:off x="3189686" y="2035213"/>
            <a:ext cx="5812629" cy="2787574"/>
            <a:chOff x="3312214" y="2420719"/>
            <a:chExt cx="5812629" cy="278757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5105797-EC5C-4A83-D686-96793DA8AEED}"/>
                </a:ext>
              </a:extLst>
            </p:cNvPr>
            <p:cNvGrpSpPr/>
            <p:nvPr/>
          </p:nvGrpSpPr>
          <p:grpSpPr>
            <a:xfrm>
              <a:off x="3312214" y="2420719"/>
              <a:ext cx="5676875" cy="646331"/>
              <a:chOff x="3312214" y="1979356"/>
              <a:chExt cx="5676875" cy="646331"/>
            </a:xfrm>
          </p:grpSpPr>
          <p:sp>
            <p:nvSpPr>
              <p:cNvPr id="10" name="나눔스퀘어OTF">
                <a:extLst>
                  <a:ext uri="{FF2B5EF4-FFF2-40B4-BE49-F238E27FC236}">
                    <a16:creationId xmlns:a16="http://schemas.microsoft.com/office/drawing/2014/main" id="{7053EE1B-7994-F1ED-FFB7-1952F5D0F4A4}"/>
                  </a:ext>
                </a:extLst>
              </p:cNvPr>
              <p:cNvSpPr txBox="1"/>
              <p:nvPr/>
            </p:nvSpPr>
            <p:spPr>
              <a:xfrm>
                <a:off x="3312214" y="1979356"/>
                <a:ext cx="53524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3600" dirty="0" err="1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iceCreamMachine</a:t>
                </a:r>
                <a:r>
                  <a:rPr lang="en-US" altLang="ko-KR" sz="36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(      ) //</a:t>
                </a: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EA83DD2-624B-4053-8490-D70F87B3AC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3730" y="2049841"/>
                <a:ext cx="505359" cy="505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3A742E7D-3994-676A-EF30-B577FDCD9E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5200" y="2049841"/>
                <a:ext cx="505359" cy="505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E2A13DE-E72E-2E68-20B8-F08AC174C23D}"/>
                </a:ext>
              </a:extLst>
            </p:cNvPr>
            <p:cNvGrpSpPr/>
            <p:nvPr/>
          </p:nvGrpSpPr>
          <p:grpSpPr>
            <a:xfrm>
              <a:off x="3312214" y="3491341"/>
              <a:ext cx="5812629" cy="646331"/>
              <a:chOff x="3312214" y="2931856"/>
              <a:chExt cx="5812629" cy="6463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B8E04E4-4B5E-F1F1-8080-C72D7FC21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4705" y="3024952"/>
                <a:ext cx="460138" cy="460138"/>
              </a:xfrm>
              <a:prstGeom prst="rect">
                <a:avLst/>
              </a:prstGeom>
            </p:spPr>
          </p:pic>
          <p:sp>
            <p:nvSpPr>
              <p:cNvPr id="16" name="나눔스퀘어OTF">
                <a:extLst>
                  <a:ext uri="{FF2B5EF4-FFF2-40B4-BE49-F238E27FC236}">
                    <a16:creationId xmlns:a16="http://schemas.microsoft.com/office/drawing/2014/main" id="{677F62EA-5E1B-D772-F182-8BD50241044E}"/>
                  </a:ext>
                </a:extLst>
              </p:cNvPr>
              <p:cNvSpPr txBox="1"/>
              <p:nvPr/>
            </p:nvSpPr>
            <p:spPr>
              <a:xfrm>
                <a:off x="3312214" y="2931856"/>
                <a:ext cx="53524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3600" dirty="0" err="1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iceCreamMachine</a:t>
                </a:r>
                <a:r>
                  <a:rPr lang="en-US" altLang="ko-KR" sz="36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(      ) //</a:t>
                </a:r>
              </a:p>
            </p:txBody>
          </p: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7453204D-AFD0-8DD9-FE11-62554E632B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5200" y="2976936"/>
                <a:ext cx="563750" cy="563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156AA2D-EE97-AF07-28F6-7A32C2EA94D1}"/>
                </a:ext>
              </a:extLst>
            </p:cNvPr>
            <p:cNvGrpSpPr/>
            <p:nvPr/>
          </p:nvGrpSpPr>
          <p:grpSpPr>
            <a:xfrm>
              <a:off x="3312214" y="4561962"/>
              <a:ext cx="5812629" cy="646331"/>
              <a:chOff x="3312214" y="4003162"/>
              <a:chExt cx="5812629" cy="646331"/>
            </a:xfrm>
          </p:grpSpPr>
          <p:sp>
            <p:nvSpPr>
              <p:cNvPr id="24" name="나눔스퀘어OTF">
                <a:extLst>
                  <a:ext uri="{FF2B5EF4-FFF2-40B4-BE49-F238E27FC236}">
                    <a16:creationId xmlns:a16="http://schemas.microsoft.com/office/drawing/2014/main" id="{6F8B06FF-E8A7-35F9-DFD3-12287E82F74D}"/>
                  </a:ext>
                </a:extLst>
              </p:cNvPr>
              <p:cNvSpPr txBox="1"/>
              <p:nvPr/>
            </p:nvSpPr>
            <p:spPr>
              <a:xfrm>
                <a:off x="3312214" y="4003162"/>
                <a:ext cx="535249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3600" dirty="0" err="1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iceCreamMachine</a:t>
                </a:r>
                <a:r>
                  <a:rPr lang="en-US" altLang="ko-KR" sz="36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(      ) //</a:t>
                </a:r>
              </a:p>
            </p:txBody>
          </p:sp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BC6E9C81-B876-AC03-5393-7B47DC7112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2560" y="4048132"/>
                <a:ext cx="556390" cy="556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710DDE2-43CE-72D8-7221-198B16FD2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4705" y="4102591"/>
                <a:ext cx="460138" cy="460138"/>
              </a:xfrm>
              <a:prstGeom prst="rect">
                <a:avLst/>
              </a:prstGeom>
            </p:spPr>
          </p:pic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128E3C-1F28-0E92-C28B-26D7B127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087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50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코틀린에서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함수란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-2393043" y="50386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207F04-E584-9F9C-0EEF-7FC0FBD67C78}"/>
                  </a:ext>
                </a:extLst>
              </p:cNvPr>
              <p:cNvSpPr txBox="1"/>
              <p:nvPr/>
            </p:nvSpPr>
            <p:spPr>
              <a:xfrm>
                <a:off x="700315" y="2967335"/>
                <a:ext cx="4481285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ko-KR" sz="4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ko-KR" altLang="ko-KR" sz="4000" dirty="0">
                  <a:effectLst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207F04-E584-9F9C-0EEF-7FC0FBD67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15" y="2967335"/>
                <a:ext cx="4481285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5870AB80-9C2B-9729-25B2-78838DF2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7506"/>
            <a:ext cx="5351885" cy="414298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5F8E55-92C3-F6C6-D6C2-A9D1B989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90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2842985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2407555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2224767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함수 내부의 변수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-2393043" y="50386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2407555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2224767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945628-E8B0-4821-9A2D-240C8C46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97" y="835064"/>
            <a:ext cx="4414837" cy="589831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95F872-02BE-6DCA-2E87-3F49F8F4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656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2842985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2407555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2224767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004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함수 내부의 변수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-2393043" y="50386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2407555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2224767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3945628-E8B0-4821-9A2D-240C8C46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97" y="835064"/>
            <a:ext cx="4414837" cy="5898317"/>
          </a:xfrm>
          <a:prstGeom prst="rect">
            <a:avLst/>
          </a:prstGeom>
        </p:spPr>
      </p:pic>
      <p:sp>
        <p:nvSpPr>
          <p:cNvPr id="20" name="나눔스퀘어 Light">
            <a:extLst>
              <a:ext uri="{FF2B5EF4-FFF2-40B4-BE49-F238E27FC236}">
                <a16:creationId xmlns:a16="http://schemas.microsoft.com/office/drawing/2014/main" id="{60681939-EB87-AF3A-5C11-47586909761C}"/>
              </a:ext>
            </a:extLst>
          </p:cNvPr>
          <p:cNvSpPr txBox="1"/>
          <p:nvPr/>
        </p:nvSpPr>
        <p:spPr>
          <a:xfrm>
            <a:off x="2577159" y="4730825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// 20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나눔스퀘어 Light">
            <a:extLst>
              <a:ext uri="{FF2B5EF4-FFF2-40B4-BE49-F238E27FC236}">
                <a16:creationId xmlns:a16="http://schemas.microsoft.com/office/drawing/2014/main" id="{48971EC4-7775-D3E6-45D0-E76EC7731532}"/>
              </a:ext>
            </a:extLst>
          </p:cNvPr>
          <p:cNvSpPr txBox="1"/>
          <p:nvPr/>
        </p:nvSpPr>
        <p:spPr>
          <a:xfrm>
            <a:off x="2577159" y="5453621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// 20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나눔스퀘어 Light">
            <a:extLst>
              <a:ext uri="{FF2B5EF4-FFF2-40B4-BE49-F238E27FC236}">
                <a16:creationId xmlns:a16="http://schemas.microsoft.com/office/drawing/2014/main" id="{9A4281C5-BBAD-BB1B-F341-46A01D148E55}"/>
              </a:ext>
            </a:extLst>
          </p:cNvPr>
          <p:cNvSpPr txBox="1"/>
          <p:nvPr/>
        </p:nvSpPr>
        <p:spPr>
          <a:xfrm>
            <a:off x="2577159" y="254111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// 100</a:t>
            </a:r>
            <a:endParaRPr lang="ko-KR" altLang="en-US" sz="14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333036-833E-A29F-AAB3-DC938D01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138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37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함수 인수의 기본값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68CD190-9CA3-F465-45A3-8D761BB0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990600"/>
            <a:ext cx="10896600" cy="48768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C9F4A3-BD18-2D89-14ED-B9F8B55D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050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37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함수 인수의 기본값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C34A30-44FA-0D9E-1E6F-794324CD13AC}"/>
              </a:ext>
            </a:extLst>
          </p:cNvPr>
          <p:cNvGrpSpPr/>
          <p:nvPr/>
        </p:nvGrpSpPr>
        <p:grpSpPr>
          <a:xfrm>
            <a:off x="647700" y="990600"/>
            <a:ext cx="10896600" cy="4876800"/>
            <a:chOff x="647700" y="990600"/>
            <a:chExt cx="10896600" cy="48768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AA53008-C479-A2C3-F65A-59800BE6E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00" y="990600"/>
              <a:ext cx="10896600" cy="48768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975409A-FC47-A6C0-7962-407AD9A77D75}"/>
                </a:ext>
              </a:extLst>
            </p:cNvPr>
            <p:cNvSpPr/>
            <p:nvPr/>
          </p:nvSpPr>
          <p:spPr>
            <a:xfrm>
              <a:off x="5848812" y="2045152"/>
              <a:ext cx="775590" cy="40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나눔스퀘어OTF">
              <a:extLst>
                <a:ext uri="{FF2B5EF4-FFF2-40B4-BE49-F238E27FC236}">
                  <a16:creationId xmlns:a16="http://schemas.microsoft.com/office/drawing/2014/main" id="{641308AE-DB7F-EF0F-7BE3-49D3BF9EB58D}"/>
                </a:ext>
              </a:extLst>
            </p:cNvPr>
            <p:cNvSpPr txBox="1"/>
            <p:nvPr/>
          </p:nvSpPr>
          <p:spPr>
            <a:xfrm>
              <a:off x="5848812" y="1611402"/>
              <a:ext cx="2924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num2 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변수의 기본값 지정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64BF5D-A9DE-2220-25EF-FC583269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668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132445" y="236407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 수업에서 배우는 것들</a:t>
            </a:r>
          </a:p>
        </p:txBody>
      </p:sp>
      <p:sp>
        <p:nvSpPr>
          <p:cNvPr id="21" name="나눔스퀘어OTF ExtraBold">
            <a:extLst>
              <a:ext uri="{FF2B5EF4-FFF2-40B4-BE49-F238E27FC236}">
                <a16:creationId xmlns:a16="http://schemas.microsoft.com/office/drawing/2014/main" id="{45347677-AC97-4318-A786-423E5588914A}"/>
              </a:ext>
            </a:extLst>
          </p:cNvPr>
          <p:cNvSpPr txBox="1"/>
          <p:nvPr/>
        </p:nvSpPr>
        <p:spPr>
          <a:xfrm>
            <a:off x="849202" y="1774124"/>
            <a:ext cx="10493596" cy="330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함수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람다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객체지향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상속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접근 </a:t>
            </a:r>
            <a:r>
              <a:rPr lang="ko-KR" altLang="en-US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제한자</a:t>
            </a:r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추상 클래스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인터페이스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클래스</a:t>
            </a:r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C54CC1-10D6-541C-E31E-23DA3941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08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코틀린에서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함수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-2393043" y="50386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B6936D41-251A-A495-3524-E1B656D7DA1B}"/>
              </a:ext>
            </a:extLst>
          </p:cNvPr>
          <p:cNvSpPr txBox="1"/>
          <p:nvPr/>
        </p:nvSpPr>
        <p:spPr>
          <a:xfrm>
            <a:off x="610820" y="1096602"/>
            <a:ext cx="837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수를 인수로 받아서 더 큰 값을 반환하는 함수</a:t>
            </a: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2FAC7A00-542E-AE94-66E5-E5D3F7B51795}"/>
              </a:ext>
            </a:extLst>
          </p:cNvPr>
          <p:cNvSpPr txBox="1"/>
          <p:nvPr/>
        </p:nvSpPr>
        <p:spPr>
          <a:xfrm>
            <a:off x="610820" y="1814089"/>
            <a:ext cx="10767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이름을 인수로 받아서 </a:t>
            </a:r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안녕하세요</a:t>
            </a:r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{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}”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출력하는 함수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F2F48E91-8D59-1D2E-8E72-3D32EF850466}"/>
              </a:ext>
            </a:extLst>
          </p:cNvPr>
          <p:cNvSpPr txBox="1"/>
          <p:nvPr/>
        </p:nvSpPr>
        <p:spPr>
          <a:xfrm>
            <a:off x="610820" y="2567260"/>
            <a:ext cx="8270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 수를 인수로 받아서 더한 값을 반환하는 함수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A12497-1AA6-F0EC-F3B8-50894FFC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8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4883168" y="2644170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람다</a:t>
            </a:r>
            <a:endParaRPr lang="ko-KR" altLang="en-US" sz="9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53A1DD97-9177-4C22-CBDE-15805E6F6F26}"/>
              </a:ext>
            </a:extLst>
          </p:cNvPr>
          <p:cNvSpPr txBox="1"/>
          <p:nvPr/>
        </p:nvSpPr>
        <p:spPr>
          <a:xfrm>
            <a:off x="5580475" y="4213830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lamda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2E1069-209E-3EB1-EA34-744A89E8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139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람다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7B498878-5B9D-428D-0DB6-0D6B92BC00E9}"/>
              </a:ext>
            </a:extLst>
          </p:cNvPr>
          <p:cNvSpPr txBox="1"/>
          <p:nvPr/>
        </p:nvSpPr>
        <p:spPr>
          <a:xfrm>
            <a:off x="285296" y="959683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람다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 더 쉽게 표현해서 변수에 저장한 것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7C454E-8C02-5962-B027-E1A6087C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256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람다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C420E0-DD0C-BEFD-CAA7-B0A38827F2AC}"/>
              </a:ext>
            </a:extLst>
          </p:cNvPr>
          <p:cNvGrpSpPr/>
          <p:nvPr/>
        </p:nvGrpSpPr>
        <p:grpSpPr>
          <a:xfrm>
            <a:off x="315231" y="851376"/>
            <a:ext cx="4268975" cy="3120362"/>
            <a:chOff x="315231" y="851376"/>
            <a:chExt cx="4268975" cy="31203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8D5E9B2-7FE3-EF32-233C-FFD1E2B21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098"/>
            <a:stretch/>
          </p:blipFill>
          <p:spPr>
            <a:xfrm>
              <a:off x="351519" y="851376"/>
              <a:ext cx="4232687" cy="2697917"/>
            </a:xfrm>
            <a:prstGeom prst="rect">
              <a:avLst/>
            </a:prstGeom>
          </p:spPr>
        </p:pic>
        <p:sp>
          <p:nvSpPr>
            <p:cNvPr id="17" name="나눔스퀘어OTF">
              <a:extLst>
                <a:ext uri="{FF2B5EF4-FFF2-40B4-BE49-F238E27FC236}">
                  <a16:creationId xmlns:a16="http://schemas.microsoft.com/office/drawing/2014/main" id="{08750D51-5A4A-009E-A89F-6597EFAD2A93}"/>
                </a:ext>
              </a:extLst>
            </p:cNvPr>
            <p:cNvSpPr txBox="1"/>
            <p:nvPr/>
          </p:nvSpPr>
          <p:spPr>
            <a:xfrm>
              <a:off x="315231" y="3571628"/>
              <a:ext cx="1418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함수로 표현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59D21C-87A4-5F86-E9A7-C5AA542ACA1A}"/>
              </a:ext>
            </a:extLst>
          </p:cNvPr>
          <p:cNvGrpSpPr/>
          <p:nvPr/>
        </p:nvGrpSpPr>
        <p:grpSpPr>
          <a:xfrm>
            <a:off x="5129851" y="2132134"/>
            <a:ext cx="6925976" cy="4430574"/>
            <a:chOff x="5129851" y="2132134"/>
            <a:chExt cx="6925976" cy="443057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6DCEDE4-F853-4295-F6AA-6DAB6C210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0658"/>
            <a:stretch/>
          </p:blipFill>
          <p:spPr>
            <a:xfrm>
              <a:off x="5129851" y="2598919"/>
              <a:ext cx="6925976" cy="3963789"/>
            </a:xfrm>
            <a:prstGeom prst="rect">
              <a:avLst/>
            </a:prstGeom>
          </p:spPr>
        </p:pic>
        <p:sp>
          <p:nvSpPr>
            <p:cNvPr id="19" name="나눔스퀘어OTF">
              <a:extLst>
                <a:ext uri="{FF2B5EF4-FFF2-40B4-BE49-F238E27FC236}">
                  <a16:creationId xmlns:a16="http://schemas.microsoft.com/office/drawing/2014/main" id="{BCE049FF-C945-6D15-5ECC-A3AC7E0872D9}"/>
                </a:ext>
              </a:extLst>
            </p:cNvPr>
            <p:cNvSpPr txBox="1"/>
            <p:nvPr/>
          </p:nvSpPr>
          <p:spPr>
            <a:xfrm>
              <a:off x="5129851" y="2132134"/>
              <a:ext cx="1418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람다로 표현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7D872-C3E5-A39F-1D56-B993ED82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01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람다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DCEDE4-F853-4295-F6AA-6DAB6C210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58"/>
          <a:stretch/>
        </p:blipFill>
        <p:spPr>
          <a:xfrm>
            <a:off x="1864838" y="1007474"/>
            <a:ext cx="8462324" cy="484305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A659E0-1DE3-DA66-7634-C96A586A3440}"/>
              </a:ext>
            </a:extLst>
          </p:cNvPr>
          <p:cNvSpPr/>
          <p:nvPr/>
        </p:nvSpPr>
        <p:spPr>
          <a:xfrm>
            <a:off x="4267200" y="2160708"/>
            <a:ext cx="2679700" cy="493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4711FA29-024A-7639-83AE-1726D609AD5D}"/>
              </a:ext>
            </a:extLst>
          </p:cNvPr>
          <p:cNvSpPr txBox="1"/>
          <p:nvPr/>
        </p:nvSpPr>
        <p:spPr>
          <a:xfrm>
            <a:off x="6222650" y="1731689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인수들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D8A6CC3-5575-7E79-D041-C9FFA39E816A}"/>
              </a:ext>
            </a:extLst>
          </p:cNvPr>
          <p:cNvSpPr/>
          <p:nvPr/>
        </p:nvSpPr>
        <p:spPr>
          <a:xfrm>
            <a:off x="2813957" y="3449998"/>
            <a:ext cx="1135743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4626D333-7FBE-E6E1-58E9-DF91BECC3F91}"/>
              </a:ext>
            </a:extLst>
          </p:cNvPr>
          <p:cNvSpPr txBox="1"/>
          <p:nvPr/>
        </p:nvSpPr>
        <p:spPr>
          <a:xfrm>
            <a:off x="3949700" y="3456838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반환 값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9CD222-B2D5-61E4-4C6F-C511A3D11366}"/>
              </a:ext>
            </a:extLst>
          </p:cNvPr>
          <p:cNvSpPr/>
          <p:nvPr/>
        </p:nvSpPr>
        <p:spPr>
          <a:xfrm>
            <a:off x="2047628" y="5228382"/>
            <a:ext cx="3362572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FF29102E-E073-DEC4-39F4-5EEFAAE31A7D}"/>
              </a:ext>
            </a:extLst>
          </p:cNvPr>
          <p:cNvSpPr txBox="1"/>
          <p:nvPr/>
        </p:nvSpPr>
        <p:spPr>
          <a:xfrm>
            <a:off x="5410200" y="5228382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람다의 사용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A5A31D-BCFF-328E-27E1-4D925590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377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람다를 사용하는 이유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26B35305-E3E7-BAFA-5D09-962DB7A8856C}"/>
              </a:ext>
            </a:extLst>
          </p:cNvPr>
          <p:cNvSpPr txBox="1"/>
          <p:nvPr/>
        </p:nvSpPr>
        <p:spPr>
          <a:xfrm>
            <a:off x="567871" y="1035047"/>
            <a:ext cx="636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편리하게 함수를 만들고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조작할 수 있다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3F8239BD-26E6-2EE1-A724-47F8D087858E}"/>
              </a:ext>
            </a:extLst>
          </p:cNvPr>
          <p:cNvSpPr txBox="1"/>
          <p:nvPr/>
        </p:nvSpPr>
        <p:spPr>
          <a:xfrm>
            <a:off x="567871" y="1675589"/>
            <a:ext cx="806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함수의 인자로 함수를 넘겨줄 수 있다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( =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콜백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함수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 Light">
            <a:extLst>
              <a:ext uri="{FF2B5EF4-FFF2-40B4-BE49-F238E27FC236}">
                <a16:creationId xmlns:a16="http://schemas.microsoft.com/office/drawing/2014/main" id="{125643D7-8F65-3068-0D65-04C35D9BA38C}"/>
              </a:ext>
            </a:extLst>
          </p:cNvPr>
          <p:cNvSpPr txBox="1"/>
          <p:nvPr/>
        </p:nvSpPr>
        <p:spPr>
          <a:xfrm>
            <a:off x="3470922" y="2316131"/>
            <a:ext cx="5250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시간이 걸리는 작업이 끝난 뒤 </a:t>
            </a:r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어떤걸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수행해라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0BCFD2-694D-C42F-6FAE-F1EC55A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065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람다를 사용하는 이유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B7D5F-C8BF-A926-7298-46309858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959683"/>
            <a:ext cx="11630025" cy="529868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34D703-9E13-D186-F27A-1865DA19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768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751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람다를 사용하는 이유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B7D5F-C8BF-A926-7298-46309858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959683"/>
            <a:ext cx="11630025" cy="52986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17DB9F-BD82-AAD7-AD40-C54B3C587088}"/>
              </a:ext>
            </a:extLst>
          </p:cNvPr>
          <p:cNvSpPr/>
          <p:nvPr/>
        </p:nvSpPr>
        <p:spPr>
          <a:xfrm>
            <a:off x="2520949" y="1856538"/>
            <a:ext cx="4841875" cy="4623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F4C04E-0103-4F3A-1411-0FD6B7693127}"/>
              </a:ext>
            </a:extLst>
          </p:cNvPr>
          <p:cNvSpPr/>
          <p:nvPr/>
        </p:nvSpPr>
        <p:spPr>
          <a:xfrm>
            <a:off x="7445036" y="1844976"/>
            <a:ext cx="1375114" cy="4623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B7E8F3-DF01-541D-F7B1-95785C03946A}"/>
              </a:ext>
            </a:extLst>
          </p:cNvPr>
          <p:cNvSpPr/>
          <p:nvPr/>
        </p:nvSpPr>
        <p:spPr>
          <a:xfrm>
            <a:off x="8997272" y="1844976"/>
            <a:ext cx="1375114" cy="4623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86D1C2C6-B45C-2661-2B03-416F796E13CC}"/>
              </a:ext>
            </a:extLst>
          </p:cNvPr>
          <p:cNvSpPr txBox="1"/>
          <p:nvPr/>
        </p:nvSpPr>
        <p:spPr>
          <a:xfrm>
            <a:off x="2444687" y="1148652"/>
            <a:ext cx="6375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람다식을 인자로 </a:t>
            </a:r>
            <a:r>
              <a:rPr lang="ko-KR" altLang="en-US" sz="2000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받을때는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자료형을</a:t>
            </a:r>
            <a:endParaRPr lang="en-US" altLang="ko-KR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람다식이 인자로 받는 값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반환하는 값의 자료형을 적어준다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407DC7D0-15E8-5CA7-ADE6-9492C78BD4B7}"/>
              </a:ext>
            </a:extLst>
          </p:cNvPr>
          <p:cNvSpPr txBox="1"/>
          <p:nvPr/>
        </p:nvSpPr>
        <p:spPr>
          <a:xfrm>
            <a:off x="5890845" y="2334337"/>
            <a:ext cx="489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“Int</a:t>
            </a:r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형과 </a:t>
            </a:r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형을 받아서 </a:t>
            </a:r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형을 반환한다</a:t>
            </a:r>
            <a:r>
              <a:rPr lang="en-US" altLang="ko-KR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</a:t>
            </a:r>
            <a:r>
              <a: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라는 뜻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E2351B-46E6-A0AB-BDE4-CC4453AF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685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1919216" y="2644170"/>
            <a:ext cx="83535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객체지향</a:t>
            </a:r>
            <a:r>
              <a:rPr lang="en-US" altLang="ko-KR" sz="9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class</a:t>
            </a:r>
            <a:endParaRPr lang="ko-KR" altLang="en-US" sz="9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53A1DD97-9177-4C22-CBDE-15805E6F6F26}"/>
              </a:ext>
            </a:extLst>
          </p:cNvPr>
          <p:cNvSpPr txBox="1"/>
          <p:nvPr/>
        </p:nvSpPr>
        <p:spPr>
          <a:xfrm>
            <a:off x="5303443" y="4213830"/>
            <a:ext cx="1613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OOP, class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4AB76C-8C47-18FB-339C-5B68F8BD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539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객체 지향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-2393043" y="50386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F2189D1-717B-D230-ADF2-108EF79020AD}"/>
              </a:ext>
            </a:extLst>
          </p:cNvPr>
          <p:cNvGrpSpPr/>
          <p:nvPr/>
        </p:nvGrpSpPr>
        <p:grpSpPr>
          <a:xfrm>
            <a:off x="610820" y="1096602"/>
            <a:ext cx="7676357" cy="523220"/>
            <a:chOff x="610820" y="1096602"/>
            <a:chExt cx="7676357" cy="523220"/>
          </a:xfrm>
        </p:grpSpPr>
        <p:sp>
          <p:nvSpPr>
            <p:cNvPr id="17" name="나눔스퀘어OTF">
              <a:extLst>
                <a:ext uri="{FF2B5EF4-FFF2-40B4-BE49-F238E27FC236}">
                  <a16:creationId xmlns:a16="http://schemas.microsoft.com/office/drawing/2014/main" id="{B6936D41-251A-A495-3524-E1B656D7DA1B}"/>
                </a:ext>
              </a:extLst>
            </p:cNvPr>
            <p:cNvSpPr txBox="1"/>
            <p:nvPr/>
          </p:nvSpPr>
          <p:spPr>
            <a:xfrm>
              <a:off x="610820" y="1096602"/>
              <a:ext cx="28905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숫자를 저장할 때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1" name="나눔스퀘어OTF">
              <a:extLst>
                <a:ext uri="{FF2B5EF4-FFF2-40B4-BE49-F238E27FC236}">
                  <a16:creationId xmlns:a16="http://schemas.microsoft.com/office/drawing/2014/main" id="{2B7AE13C-6FA8-01D0-E9EB-E302530E957E}"/>
                </a:ext>
              </a:extLst>
            </p:cNvPr>
            <p:cNvSpPr txBox="1"/>
            <p:nvPr/>
          </p:nvSpPr>
          <p:spPr>
            <a:xfrm>
              <a:off x="7252920" y="1096602"/>
              <a:ext cx="10342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Int 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FDEE7DE-3EF7-CDD1-967D-C7EA4EBCFD81}"/>
                </a:ext>
              </a:extLst>
            </p:cNvPr>
            <p:cNvCxnSpPr>
              <a:stCxn id="17" idx="3"/>
              <a:endCxn id="21" idx="1"/>
            </p:cNvCxnSpPr>
            <p:nvPr/>
          </p:nvCxnSpPr>
          <p:spPr>
            <a:xfrm>
              <a:off x="3501355" y="1358212"/>
              <a:ext cx="375156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BE17ED0-A250-C21B-8A40-C977043E9709}"/>
              </a:ext>
            </a:extLst>
          </p:cNvPr>
          <p:cNvGrpSpPr/>
          <p:nvPr/>
        </p:nvGrpSpPr>
        <p:grpSpPr>
          <a:xfrm>
            <a:off x="610820" y="2029561"/>
            <a:ext cx="9788731" cy="523220"/>
            <a:chOff x="610820" y="2075699"/>
            <a:chExt cx="9788731" cy="523220"/>
          </a:xfrm>
        </p:grpSpPr>
        <p:sp>
          <p:nvSpPr>
            <p:cNvPr id="22" name="나눔스퀘어OTF">
              <a:extLst>
                <a:ext uri="{FF2B5EF4-FFF2-40B4-BE49-F238E27FC236}">
                  <a16:creationId xmlns:a16="http://schemas.microsoft.com/office/drawing/2014/main" id="{5CA0D7AC-1195-07DB-322C-284F35C0D081}"/>
                </a:ext>
              </a:extLst>
            </p:cNvPr>
            <p:cNvSpPr txBox="1"/>
            <p:nvPr/>
          </p:nvSpPr>
          <p:spPr>
            <a:xfrm>
              <a:off x="610820" y="2075699"/>
              <a:ext cx="28905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실수를 저장할 때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나눔스퀘어OTF">
              <a:extLst>
                <a:ext uri="{FF2B5EF4-FFF2-40B4-BE49-F238E27FC236}">
                  <a16:creationId xmlns:a16="http://schemas.microsoft.com/office/drawing/2014/main" id="{2A9E06D8-2F8D-6FD0-ED8A-528745BBF7D9}"/>
                </a:ext>
              </a:extLst>
            </p:cNvPr>
            <p:cNvSpPr txBox="1"/>
            <p:nvPr/>
          </p:nvSpPr>
          <p:spPr>
            <a:xfrm>
              <a:off x="7252920" y="2075699"/>
              <a:ext cx="314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Float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형</a:t>
              </a:r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Double 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028EB08-09B4-564C-7F42-240030EB96B0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3501355" y="2337309"/>
              <a:ext cx="375156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B00E537-9687-AF68-29FE-C85938C191C2}"/>
              </a:ext>
            </a:extLst>
          </p:cNvPr>
          <p:cNvGrpSpPr/>
          <p:nvPr/>
        </p:nvGrpSpPr>
        <p:grpSpPr>
          <a:xfrm>
            <a:off x="610820" y="2962520"/>
            <a:ext cx="7920014" cy="523220"/>
            <a:chOff x="610820" y="2998148"/>
            <a:chExt cx="7920014" cy="523220"/>
          </a:xfrm>
        </p:grpSpPr>
        <p:sp>
          <p:nvSpPr>
            <p:cNvPr id="25" name="나눔스퀘어OTF">
              <a:extLst>
                <a:ext uri="{FF2B5EF4-FFF2-40B4-BE49-F238E27FC236}">
                  <a16:creationId xmlns:a16="http://schemas.microsoft.com/office/drawing/2014/main" id="{4A1212AC-339F-3356-CE14-BB7EAD6DE6DC}"/>
                </a:ext>
              </a:extLst>
            </p:cNvPr>
            <p:cNvSpPr txBox="1"/>
            <p:nvPr/>
          </p:nvSpPr>
          <p:spPr>
            <a:xfrm>
              <a:off x="610820" y="2998148"/>
              <a:ext cx="28905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문자를 저장할 때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6" name="나눔스퀘어OTF">
              <a:extLst>
                <a:ext uri="{FF2B5EF4-FFF2-40B4-BE49-F238E27FC236}">
                  <a16:creationId xmlns:a16="http://schemas.microsoft.com/office/drawing/2014/main" id="{1FDE2409-DF4F-B18B-9A74-878668E59906}"/>
                </a:ext>
              </a:extLst>
            </p:cNvPr>
            <p:cNvSpPr txBox="1"/>
            <p:nvPr/>
          </p:nvSpPr>
          <p:spPr>
            <a:xfrm>
              <a:off x="7252920" y="2998148"/>
              <a:ext cx="12779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Char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0439804-3B43-ABC3-C36C-BECC013AC951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3501355" y="3259758"/>
              <a:ext cx="375156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AB783A-C73E-DA38-4F3D-6D88A4A7F882}"/>
              </a:ext>
            </a:extLst>
          </p:cNvPr>
          <p:cNvGrpSpPr/>
          <p:nvPr/>
        </p:nvGrpSpPr>
        <p:grpSpPr>
          <a:xfrm>
            <a:off x="610820" y="3895479"/>
            <a:ext cx="7711624" cy="523220"/>
            <a:chOff x="610820" y="3920597"/>
            <a:chExt cx="7711624" cy="523220"/>
          </a:xfrm>
        </p:grpSpPr>
        <p:sp>
          <p:nvSpPr>
            <p:cNvPr id="28" name="나눔스퀘어OTF">
              <a:extLst>
                <a:ext uri="{FF2B5EF4-FFF2-40B4-BE49-F238E27FC236}">
                  <a16:creationId xmlns:a16="http://schemas.microsoft.com/office/drawing/2014/main" id="{24724918-26F8-094B-D5CC-056729313FB6}"/>
                </a:ext>
              </a:extLst>
            </p:cNvPr>
            <p:cNvSpPr txBox="1"/>
            <p:nvPr/>
          </p:nvSpPr>
          <p:spPr>
            <a:xfrm>
              <a:off x="610820" y="3920597"/>
              <a:ext cx="38491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- 2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차원 좌표를 저장할 때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" name="나눔스퀘어OTF">
              <a:extLst>
                <a:ext uri="{FF2B5EF4-FFF2-40B4-BE49-F238E27FC236}">
                  <a16:creationId xmlns:a16="http://schemas.microsoft.com/office/drawing/2014/main" id="{A8608DFA-5EFD-1E50-7489-CE029CC40525}"/>
                </a:ext>
              </a:extLst>
            </p:cNvPr>
            <p:cNvSpPr txBox="1"/>
            <p:nvPr/>
          </p:nvSpPr>
          <p:spPr>
            <a:xfrm>
              <a:off x="7252920" y="3920597"/>
              <a:ext cx="1069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???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8224C0C-0129-650B-6BA1-C56C2887969F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4459951" y="4182207"/>
              <a:ext cx="279296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02CA6F-EEE1-3A1B-2E68-BCB3FFC60D2B}"/>
              </a:ext>
            </a:extLst>
          </p:cNvPr>
          <p:cNvGrpSpPr/>
          <p:nvPr/>
        </p:nvGrpSpPr>
        <p:grpSpPr>
          <a:xfrm>
            <a:off x="610820" y="4828438"/>
            <a:ext cx="7711624" cy="523220"/>
            <a:chOff x="610820" y="4705427"/>
            <a:chExt cx="7711624" cy="523220"/>
          </a:xfrm>
        </p:grpSpPr>
        <p:sp>
          <p:nvSpPr>
            <p:cNvPr id="31" name="나눔스퀘어OTF">
              <a:extLst>
                <a:ext uri="{FF2B5EF4-FFF2-40B4-BE49-F238E27FC236}">
                  <a16:creationId xmlns:a16="http://schemas.microsoft.com/office/drawing/2014/main" id="{FE0E2D71-8C98-C6FA-57FF-9DAE219233C0}"/>
                </a:ext>
              </a:extLst>
            </p:cNvPr>
            <p:cNvSpPr txBox="1"/>
            <p:nvPr/>
          </p:nvSpPr>
          <p:spPr>
            <a:xfrm>
              <a:off x="610820" y="4705427"/>
              <a:ext cx="36343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시간 정보를 저장할 때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2" name="나눔스퀘어OTF">
              <a:extLst>
                <a:ext uri="{FF2B5EF4-FFF2-40B4-BE49-F238E27FC236}">
                  <a16:creationId xmlns:a16="http://schemas.microsoft.com/office/drawing/2014/main" id="{A0246D15-22BF-ACA0-3EE8-4488D193C734}"/>
                </a:ext>
              </a:extLst>
            </p:cNvPr>
            <p:cNvSpPr txBox="1"/>
            <p:nvPr/>
          </p:nvSpPr>
          <p:spPr>
            <a:xfrm>
              <a:off x="7252920" y="4705427"/>
              <a:ext cx="1069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???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1C8111C-79FD-A421-8A52-63B4EAA29F00}"/>
                </a:ext>
              </a:extLst>
            </p:cNvPr>
            <p:cNvCxnSpPr>
              <a:stCxn id="31" idx="3"/>
              <a:endCxn id="32" idx="1"/>
            </p:cNvCxnSpPr>
            <p:nvPr/>
          </p:nvCxnSpPr>
          <p:spPr>
            <a:xfrm>
              <a:off x="4245148" y="4967037"/>
              <a:ext cx="30077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F61AEA0-44B1-7BB7-7BC4-C728A1E559E9}"/>
              </a:ext>
            </a:extLst>
          </p:cNvPr>
          <p:cNvGrpSpPr/>
          <p:nvPr/>
        </p:nvGrpSpPr>
        <p:grpSpPr>
          <a:xfrm>
            <a:off x="610820" y="5761398"/>
            <a:ext cx="7711624" cy="523220"/>
            <a:chOff x="610820" y="4705427"/>
            <a:chExt cx="7711624" cy="523220"/>
          </a:xfrm>
        </p:grpSpPr>
        <p:sp>
          <p:nvSpPr>
            <p:cNvPr id="40" name="나눔스퀘어OTF">
              <a:extLst>
                <a:ext uri="{FF2B5EF4-FFF2-40B4-BE49-F238E27FC236}">
                  <a16:creationId xmlns:a16="http://schemas.microsoft.com/office/drawing/2014/main" id="{4601A1AB-5D04-0591-A095-B85A7D50D67A}"/>
                </a:ext>
              </a:extLst>
            </p:cNvPr>
            <p:cNvSpPr txBox="1"/>
            <p:nvPr/>
          </p:nvSpPr>
          <p:spPr>
            <a:xfrm>
              <a:off x="610820" y="4705427"/>
              <a:ext cx="36343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인물 정보를 저장할 때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1" name="나눔스퀘어OTF">
              <a:extLst>
                <a:ext uri="{FF2B5EF4-FFF2-40B4-BE49-F238E27FC236}">
                  <a16:creationId xmlns:a16="http://schemas.microsoft.com/office/drawing/2014/main" id="{770236D0-3C00-4967-B8B0-B1E6B4A35D52}"/>
                </a:ext>
              </a:extLst>
            </p:cNvPr>
            <p:cNvSpPr txBox="1"/>
            <p:nvPr/>
          </p:nvSpPr>
          <p:spPr>
            <a:xfrm>
              <a:off x="7252920" y="4705427"/>
              <a:ext cx="1069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???</a:t>
              </a:r>
              <a:r>
                <a:rPr lang="ko-KR" altLang="en-US" sz="28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F16F286-044B-EC77-5FA1-96A9FD694004}"/>
                </a:ext>
              </a:extLst>
            </p:cNvPr>
            <p:cNvCxnSpPr>
              <a:stCxn id="40" idx="3"/>
              <a:endCxn id="41" idx="1"/>
            </p:cNvCxnSpPr>
            <p:nvPr/>
          </p:nvCxnSpPr>
          <p:spPr>
            <a:xfrm>
              <a:off x="4245148" y="4967037"/>
              <a:ext cx="300777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나눔스퀘어OTF">
            <a:extLst>
              <a:ext uri="{FF2B5EF4-FFF2-40B4-BE49-F238E27FC236}">
                <a16:creationId xmlns:a16="http://schemas.microsoft.com/office/drawing/2014/main" id="{5AD73089-2172-937E-E1A4-B57E2A5E37BA}"/>
              </a:ext>
            </a:extLst>
          </p:cNvPr>
          <p:cNvSpPr txBox="1"/>
          <p:nvPr/>
        </p:nvSpPr>
        <p:spPr>
          <a:xfrm>
            <a:off x="8889964" y="4776992"/>
            <a:ext cx="2741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직접 만들어 준다</a:t>
            </a:r>
            <a:r>
              <a:rPr lang="en-US" altLang="ko-KR" sz="2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F352B3-6C14-D98C-DCE5-B3A32135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30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4883168" y="2644170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함수</a:t>
            </a: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53A1DD97-9177-4C22-CBDE-15805E6F6F26}"/>
              </a:ext>
            </a:extLst>
          </p:cNvPr>
          <p:cNvSpPr txBox="1"/>
          <p:nvPr/>
        </p:nvSpPr>
        <p:spPr>
          <a:xfrm>
            <a:off x="5418571" y="4213830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function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4172C2-8B57-C155-CB04-9EF4EE97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539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객체 지향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-2393043" y="50386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나눔스퀘어OTF">
            <a:extLst>
              <a:ext uri="{FF2B5EF4-FFF2-40B4-BE49-F238E27FC236}">
                <a16:creationId xmlns:a16="http://schemas.microsoft.com/office/drawing/2014/main" id="{E94C409F-D665-A262-E7AB-FF2F51187256}"/>
              </a:ext>
            </a:extLst>
          </p:cNvPr>
          <p:cNvSpPr txBox="1"/>
          <p:nvPr/>
        </p:nvSpPr>
        <p:spPr>
          <a:xfrm>
            <a:off x="631371" y="1035047"/>
            <a:ext cx="5182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자료형은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만든다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11D7FFC5-3471-FD34-6C35-963609385407}"/>
              </a:ext>
            </a:extLst>
          </p:cNvPr>
          <p:cNvSpPr txBox="1"/>
          <p:nvPr/>
        </p:nvSpPr>
        <p:spPr>
          <a:xfrm>
            <a:off x="631371" y="2317719"/>
            <a:ext cx="5926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class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사용해서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제작한게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객체 이다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26" name="Picture 2" descr="객체지향'의 근원적 개념을 탐구해 볼까요?">
            <a:extLst>
              <a:ext uri="{FF2B5EF4-FFF2-40B4-BE49-F238E27FC236}">
                <a16:creationId xmlns:a16="http://schemas.microsoft.com/office/drawing/2014/main" id="{BC230DB6-B24C-406F-E203-96DEBC00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665" y="2928584"/>
            <a:ext cx="7609700" cy="362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2EC89D97-B177-A9B9-838D-039E535D97DA}"/>
              </a:ext>
            </a:extLst>
          </p:cNvPr>
          <p:cNvSpPr txBox="1"/>
          <p:nvPr/>
        </p:nvSpPr>
        <p:spPr>
          <a:xfrm>
            <a:off x="631371" y="1676383"/>
            <a:ext cx="6907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class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멤버 변수와 메서드로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이루어져있다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F489B0-A687-F7BB-2758-32BFCCD3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3781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-2393043" y="50386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ACFB2C-3525-7DD3-65F3-288C3F367051}"/>
              </a:ext>
            </a:extLst>
          </p:cNvPr>
          <p:cNvGrpSpPr/>
          <p:nvPr/>
        </p:nvGrpSpPr>
        <p:grpSpPr>
          <a:xfrm>
            <a:off x="535893" y="1179205"/>
            <a:ext cx="5923189" cy="3741945"/>
            <a:chOff x="869722" y="1296657"/>
            <a:chExt cx="5923189" cy="37419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9C5E672-158E-FEAB-8630-04F7C850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722" y="1296657"/>
              <a:ext cx="5923189" cy="3327913"/>
            </a:xfrm>
            <a:prstGeom prst="rect">
              <a:avLst/>
            </a:prstGeom>
          </p:spPr>
        </p:pic>
        <p:sp>
          <p:nvSpPr>
            <p:cNvPr id="20" name="나눔스퀘어 Light">
              <a:extLst>
                <a:ext uri="{FF2B5EF4-FFF2-40B4-BE49-F238E27FC236}">
                  <a16:creationId xmlns:a16="http://schemas.microsoft.com/office/drawing/2014/main" id="{D31CB4A6-2270-DFF0-CBA8-BE592762DB57}"/>
                </a:ext>
              </a:extLst>
            </p:cNvPr>
            <p:cNvSpPr txBox="1"/>
            <p:nvPr/>
          </p:nvSpPr>
          <p:spPr>
            <a:xfrm>
              <a:off x="4222977" y="4700048"/>
              <a:ext cx="2569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시간 정보를 저장하는 클래스</a:t>
              </a:r>
              <a:endParaRPr lang="ko-KR" altLang="en-US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F8BD81E-C3BB-2F8D-8E64-E3A7DDE7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860" y="1188730"/>
            <a:ext cx="5330952" cy="50292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A2BD6A-ACD9-C00E-F0EF-806B6EB3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A4B47A4C-3FA5-48D0-792F-3CFA1A3E29A0}"/>
              </a:ext>
            </a:extLst>
          </p:cNvPr>
          <p:cNvSpPr txBox="1"/>
          <p:nvPr/>
        </p:nvSpPr>
        <p:spPr>
          <a:xfrm>
            <a:off x="485169" y="5038602"/>
            <a:ext cx="561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클래스의 모든 멤버 변수는 값이 할당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되있어야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299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C5E672-158E-FEAB-8630-04F7C850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3" y="1198255"/>
            <a:ext cx="5923189" cy="3327913"/>
          </a:xfrm>
          <a:prstGeom prst="rect">
            <a:avLst/>
          </a:prstGeom>
        </p:spPr>
      </p:pic>
      <p:sp>
        <p:nvSpPr>
          <p:cNvPr id="20" name="나눔스퀘어 Light">
            <a:extLst>
              <a:ext uri="{FF2B5EF4-FFF2-40B4-BE49-F238E27FC236}">
                <a16:creationId xmlns:a16="http://schemas.microsoft.com/office/drawing/2014/main" id="{D31CB4A6-2270-DFF0-CBA8-BE592762DB57}"/>
              </a:ext>
            </a:extLst>
          </p:cNvPr>
          <p:cNvSpPr txBox="1"/>
          <p:nvPr/>
        </p:nvSpPr>
        <p:spPr>
          <a:xfrm>
            <a:off x="3889148" y="4592121"/>
            <a:ext cx="2569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 정보를 저장하는 클래스</a:t>
            </a:r>
            <a:endParaRPr lang="ko-KR" altLang="en-US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8BD81E-C3BB-2F8D-8E64-E3A7DDE7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860" y="1188730"/>
            <a:ext cx="5330952" cy="50292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F879ED-C6A4-1EB3-5C22-65BB492159D8}"/>
              </a:ext>
            </a:extLst>
          </p:cNvPr>
          <p:cNvSpPr/>
          <p:nvPr/>
        </p:nvSpPr>
        <p:spPr>
          <a:xfrm>
            <a:off x="1804307" y="2240968"/>
            <a:ext cx="595993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 Light">
            <a:extLst>
              <a:ext uri="{FF2B5EF4-FFF2-40B4-BE49-F238E27FC236}">
                <a16:creationId xmlns:a16="http://schemas.microsoft.com/office/drawing/2014/main" id="{BE145D46-2119-1AC2-EAC4-0436DCEF6479}"/>
              </a:ext>
            </a:extLst>
          </p:cNvPr>
          <p:cNvSpPr txBox="1"/>
          <p:nvPr/>
        </p:nvSpPr>
        <p:spPr>
          <a:xfrm>
            <a:off x="2400300" y="2278308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 이름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1568406" y="2630785"/>
            <a:ext cx="2173170" cy="10443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나눔스퀘어 Light">
            <a:extLst>
              <a:ext uri="{FF2B5EF4-FFF2-40B4-BE49-F238E27FC236}">
                <a16:creationId xmlns:a16="http://schemas.microsoft.com/office/drawing/2014/main" id="{8DEE78C5-8A5F-E68E-3EEE-A5217277F669}"/>
              </a:ext>
            </a:extLst>
          </p:cNvPr>
          <p:cNvSpPr txBox="1"/>
          <p:nvPr/>
        </p:nvSpPr>
        <p:spPr>
          <a:xfrm>
            <a:off x="3741576" y="3303220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멤버 변수들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0C24FE-7B85-43C3-6155-9DE8CEC0BF0B}"/>
              </a:ext>
            </a:extLst>
          </p:cNvPr>
          <p:cNvSpPr/>
          <p:nvPr/>
        </p:nvSpPr>
        <p:spPr>
          <a:xfrm>
            <a:off x="7559218" y="2484162"/>
            <a:ext cx="1948676" cy="2372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80EDD223-8AAC-9FB4-D5E3-CA4634DFE0A6}"/>
              </a:ext>
            </a:extLst>
          </p:cNvPr>
          <p:cNvSpPr txBox="1"/>
          <p:nvPr/>
        </p:nvSpPr>
        <p:spPr>
          <a:xfrm>
            <a:off x="9510227" y="2472889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 만들기</a:t>
            </a:r>
            <a:endParaRPr lang="ko-KR" altLang="en-US" sz="16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22E503-CE2E-C117-5BA8-34F36B0B728D}"/>
              </a:ext>
            </a:extLst>
          </p:cNvPr>
          <p:cNvSpPr/>
          <p:nvPr/>
        </p:nvSpPr>
        <p:spPr>
          <a:xfrm>
            <a:off x="7559218" y="2811443"/>
            <a:ext cx="1538129" cy="9379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CAEA69B1-311D-A351-101A-8F8F4188F323}"/>
              </a:ext>
            </a:extLst>
          </p:cNvPr>
          <p:cNvSpPr txBox="1"/>
          <p:nvPr/>
        </p:nvSpPr>
        <p:spPr>
          <a:xfrm>
            <a:off x="9086173" y="3447881"/>
            <a:ext cx="2435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 멤버 변수에 접근 하기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86E29F2-AD23-5080-48DF-FDE07FA2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949D0A-DC28-37F7-D9C6-23C8EB720FDE}"/>
              </a:ext>
            </a:extLst>
          </p:cNvPr>
          <p:cNvSpPr/>
          <p:nvPr/>
        </p:nvSpPr>
        <p:spPr>
          <a:xfrm>
            <a:off x="1183609" y="2240968"/>
            <a:ext cx="541812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나눔스퀘어 Light">
            <a:extLst>
              <a:ext uri="{FF2B5EF4-FFF2-40B4-BE49-F238E27FC236}">
                <a16:creationId xmlns:a16="http://schemas.microsoft.com/office/drawing/2014/main" id="{2686262C-BF5F-E5EA-68CE-3B0E05619E3A}"/>
              </a:ext>
            </a:extLst>
          </p:cNvPr>
          <p:cNvSpPr txBox="1"/>
          <p:nvPr/>
        </p:nvSpPr>
        <p:spPr>
          <a:xfrm>
            <a:off x="-34658" y="2248307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 </a:t>
            </a:r>
            <a:r>
              <a:rPr lang="ko-KR" altLang="en-US" sz="12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키워드 사용</a:t>
            </a:r>
          </a:p>
        </p:txBody>
      </p:sp>
    </p:spTree>
    <p:extLst>
      <p:ext uri="{BB962C8B-B14F-4D97-AF65-F5344CB8AC3E}">
        <p14:creationId xmlns:p14="http://schemas.microsoft.com/office/powerpoint/2010/main" val="2868625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387BEC-05E8-FEE0-2C9E-2CD45B3B1118}"/>
              </a:ext>
            </a:extLst>
          </p:cNvPr>
          <p:cNvGrpSpPr/>
          <p:nvPr/>
        </p:nvGrpSpPr>
        <p:grpSpPr>
          <a:xfrm>
            <a:off x="6693115" y="1128925"/>
            <a:ext cx="1800000" cy="2300075"/>
            <a:chOff x="4296000" y="1698919"/>
            <a:chExt cx="1800000" cy="230007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648D6F2-E338-4E8E-E481-50E03F26F196}"/>
                </a:ext>
              </a:extLst>
            </p:cNvPr>
            <p:cNvSpPr/>
            <p:nvPr/>
          </p:nvSpPr>
          <p:spPr>
            <a:xfrm>
              <a:off x="4296000" y="1698919"/>
              <a:ext cx="1800000" cy="180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나눔스퀘어OTF">
              <a:extLst>
                <a:ext uri="{FF2B5EF4-FFF2-40B4-BE49-F238E27FC236}">
                  <a16:creationId xmlns:a16="http://schemas.microsoft.com/office/drawing/2014/main" id="{8AD9500F-36A1-FC0B-1B0D-48B9B3FF7F07}"/>
                </a:ext>
              </a:extLst>
            </p:cNvPr>
            <p:cNvSpPr txBox="1"/>
            <p:nvPr/>
          </p:nvSpPr>
          <p:spPr>
            <a:xfrm>
              <a:off x="4610310" y="3598884"/>
              <a:ext cx="1120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등교시간</a:t>
              </a:r>
            </a:p>
          </p:txBody>
        </p:sp>
        <p:sp>
          <p:nvSpPr>
            <p:cNvPr id="40" name="나눔스퀘어OTF">
              <a:extLst>
                <a:ext uri="{FF2B5EF4-FFF2-40B4-BE49-F238E27FC236}">
                  <a16:creationId xmlns:a16="http://schemas.microsoft.com/office/drawing/2014/main" id="{CD693AA5-7C8B-FA92-D10B-EB57B68C6531}"/>
                </a:ext>
              </a:extLst>
            </p:cNvPr>
            <p:cNvSpPr txBox="1"/>
            <p:nvPr/>
          </p:nvSpPr>
          <p:spPr>
            <a:xfrm>
              <a:off x="4408332" y="2007011"/>
              <a:ext cx="13708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 = 8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1" name="나눔스퀘어OTF">
              <a:extLst>
                <a:ext uri="{FF2B5EF4-FFF2-40B4-BE49-F238E27FC236}">
                  <a16:creationId xmlns:a16="http://schemas.microsoft.com/office/drawing/2014/main" id="{2D38EA1B-4ADB-46AD-85D7-CBE8E839E596}"/>
                </a:ext>
              </a:extLst>
            </p:cNvPr>
            <p:cNvSpPr txBox="1"/>
            <p:nvPr/>
          </p:nvSpPr>
          <p:spPr>
            <a:xfrm>
              <a:off x="4408332" y="2420578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분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 = 30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2" name="나눔스퀘어OTF">
              <a:extLst>
                <a:ext uri="{FF2B5EF4-FFF2-40B4-BE49-F238E27FC236}">
                  <a16:creationId xmlns:a16="http://schemas.microsoft.com/office/drawing/2014/main" id="{11058F9A-E8D0-06C1-B8DA-2E87AF409BE7}"/>
                </a:ext>
              </a:extLst>
            </p:cNvPr>
            <p:cNvSpPr txBox="1"/>
            <p:nvPr/>
          </p:nvSpPr>
          <p:spPr>
            <a:xfrm>
              <a:off x="4408332" y="2830403"/>
              <a:ext cx="13708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초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Int = 0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6795FF-1FEC-79BF-7404-CECC222D1155}"/>
              </a:ext>
            </a:extLst>
          </p:cNvPr>
          <p:cNvGrpSpPr/>
          <p:nvPr/>
        </p:nvGrpSpPr>
        <p:grpSpPr>
          <a:xfrm>
            <a:off x="9044429" y="1128925"/>
            <a:ext cx="1800000" cy="2300075"/>
            <a:chOff x="7328449" y="1698919"/>
            <a:chExt cx="1800000" cy="230007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B65A46F-098D-3EF9-3D4C-C606162F3913}"/>
                </a:ext>
              </a:extLst>
            </p:cNvPr>
            <p:cNvSpPr/>
            <p:nvPr/>
          </p:nvSpPr>
          <p:spPr>
            <a:xfrm>
              <a:off x="7328449" y="1698919"/>
              <a:ext cx="1800000" cy="180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나눔스퀘어OTF">
              <a:extLst>
                <a:ext uri="{FF2B5EF4-FFF2-40B4-BE49-F238E27FC236}">
                  <a16:creationId xmlns:a16="http://schemas.microsoft.com/office/drawing/2014/main" id="{7373A261-97A2-C657-93FF-F530902FE5E2}"/>
                </a:ext>
              </a:extLst>
            </p:cNvPr>
            <p:cNvSpPr txBox="1"/>
            <p:nvPr/>
          </p:nvSpPr>
          <p:spPr>
            <a:xfrm>
              <a:off x="7642759" y="3598884"/>
              <a:ext cx="1120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점심시간</a:t>
              </a:r>
            </a:p>
          </p:txBody>
        </p:sp>
        <p:sp>
          <p:nvSpPr>
            <p:cNvPr id="45" name="나눔스퀘어OTF">
              <a:extLst>
                <a:ext uri="{FF2B5EF4-FFF2-40B4-BE49-F238E27FC236}">
                  <a16:creationId xmlns:a16="http://schemas.microsoft.com/office/drawing/2014/main" id="{0EC50EA4-10CD-1EAE-1CDF-C2A0A323D3E4}"/>
                </a:ext>
              </a:extLst>
            </p:cNvPr>
            <p:cNvSpPr txBox="1"/>
            <p:nvPr/>
          </p:nvSpPr>
          <p:spPr>
            <a:xfrm>
              <a:off x="7440781" y="2007011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 = 11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6" name="나눔스퀘어OTF">
              <a:extLst>
                <a:ext uri="{FF2B5EF4-FFF2-40B4-BE49-F238E27FC236}">
                  <a16:creationId xmlns:a16="http://schemas.microsoft.com/office/drawing/2014/main" id="{BC72C27F-6898-BA45-0EC5-95A49DFE519B}"/>
                </a:ext>
              </a:extLst>
            </p:cNvPr>
            <p:cNvSpPr txBox="1"/>
            <p:nvPr/>
          </p:nvSpPr>
          <p:spPr>
            <a:xfrm>
              <a:off x="7440781" y="2420578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분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 = 30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나눔스퀘어OTF">
              <a:extLst>
                <a:ext uri="{FF2B5EF4-FFF2-40B4-BE49-F238E27FC236}">
                  <a16:creationId xmlns:a16="http://schemas.microsoft.com/office/drawing/2014/main" id="{017813C9-121C-CE0D-1167-7CB3A076E3FD}"/>
                </a:ext>
              </a:extLst>
            </p:cNvPr>
            <p:cNvSpPr txBox="1"/>
            <p:nvPr/>
          </p:nvSpPr>
          <p:spPr>
            <a:xfrm>
              <a:off x="7440781" y="2830403"/>
              <a:ext cx="13708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초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Int = 0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6223558E-5F70-7114-2E9F-53B06DABF814}"/>
              </a:ext>
            </a:extLst>
          </p:cNvPr>
          <p:cNvSpPr txBox="1"/>
          <p:nvPr/>
        </p:nvSpPr>
        <p:spPr>
          <a:xfrm>
            <a:off x="1105517" y="417892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시간 클래스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D7F5087-167C-7F61-44CB-D50222F977E5}"/>
              </a:ext>
            </a:extLst>
          </p:cNvPr>
          <p:cNvGrpSpPr/>
          <p:nvPr/>
        </p:nvGrpSpPr>
        <p:grpSpPr>
          <a:xfrm>
            <a:off x="915006" y="2278963"/>
            <a:ext cx="1800000" cy="1800000"/>
            <a:chOff x="915006" y="2278963"/>
            <a:chExt cx="1800000" cy="18000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351DDA8-CD1E-47D3-13DE-42AB65E1751B}"/>
                </a:ext>
              </a:extLst>
            </p:cNvPr>
            <p:cNvSpPr/>
            <p:nvPr/>
          </p:nvSpPr>
          <p:spPr>
            <a:xfrm>
              <a:off x="915006" y="2278963"/>
              <a:ext cx="1800000" cy="180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나눔스퀘어OTF">
              <a:extLst>
                <a:ext uri="{FF2B5EF4-FFF2-40B4-BE49-F238E27FC236}">
                  <a16:creationId xmlns:a16="http://schemas.microsoft.com/office/drawing/2014/main" id="{466EEDA0-63CC-42E9-35E7-31A8E0238091}"/>
                </a:ext>
              </a:extLst>
            </p:cNvPr>
            <p:cNvSpPr txBox="1"/>
            <p:nvPr/>
          </p:nvSpPr>
          <p:spPr>
            <a:xfrm>
              <a:off x="1347571" y="2587055"/>
              <a:ext cx="934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2" name="나눔스퀘어OTF">
              <a:extLst>
                <a:ext uri="{FF2B5EF4-FFF2-40B4-BE49-F238E27FC236}">
                  <a16:creationId xmlns:a16="http://schemas.microsoft.com/office/drawing/2014/main" id="{1ACD7C35-3D5B-EA89-8BEF-01EA6285CDAF}"/>
                </a:ext>
              </a:extLst>
            </p:cNvPr>
            <p:cNvSpPr txBox="1"/>
            <p:nvPr/>
          </p:nvSpPr>
          <p:spPr>
            <a:xfrm>
              <a:off x="1347571" y="3000622"/>
              <a:ext cx="934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분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3" name="나눔스퀘어OTF">
              <a:extLst>
                <a:ext uri="{FF2B5EF4-FFF2-40B4-BE49-F238E27FC236}">
                  <a16:creationId xmlns:a16="http://schemas.microsoft.com/office/drawing/2014/main" id="{0D58D86F-AC19-FF75-BBE2-885544C99581}"/>
                </a:ext>
              </a:extLst>
            </p:cNvPr>
            <p:cNvSpPr txBox="1"/>
            <p:nvPr/>
          </p:nvSpPr>
          <p:spPr>
            <a:xfrm>
              <a:off x="1347571" y="3410447"/>
              <a:ext cx="934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초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Int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55" name="나눔스퀘어OTF">
            <a:extLst>
              <a:ext uri="{FF2B5EF4-FFF2-40B4-BE49-F238E27FC236}">
                <a16:creationId xmlns:a16="http://schemas.microsoft.com/office/drawing/2014/main" id="{5BF3DCC9-9422-5640-5F2D-143633D5D9FB}"/>
              </a:ext>
            </a:extLst>
          </p:cNvPr>
          <p:cNvSpPr txBox="1"/>
          <p:nvPr/>
        </p:nvSpPr>
        <p:spPr>
          <a:xfrm>
            <a:off x="7831657" y="5670490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교시 시작 시간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32E65AC-5393-FE29-98C7-6A0FA0917CCC}"/>
              </a:ext>
            </a:extLst>
          </p:cNvPr>
          <p:cNvGrpSpPr/>
          <p:nvPr/>
        </p:nvGrpSpPr>
        <p:grpSpPr>
          <a:xfrm>
            <a:off x="7868773" y="3770525"/>
            <a:ext cx="1800000" cy="1800000"/>
            <a:chOff x="7868773" y="3770525"/>
            <a:chExt cx="1800000" cy="18000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E54AAD9-74A1-EF05-D0DA-964D0867AED8}"/>
                </a:ext>
              </a:extLst>
            </p:cNvPr>
            <p:cNvSpPr/>
            <p:nvPr/>
          </p:nvSpPr>
          <p:spPr>
            <a:xfrm>
              <a:off x="7868773" y="3770525"/>
              <a:ext cx="1800000" cy="180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나눔스퀘어OTF">
              <a:extLst>
                <a:ext uri="{FF2B5EF4-FFF2-40B4-BE49-F238E27FC236}">
                  <a16:creationId xmlns:a16="http://schemas.microsoft.com/office/drawing/2014/main" id="{E16CDC52-29DF-BD1C-5D48-C9438C7C4B13}"/>
                </a:ext>
              </a:extLst>
            </p:cNvPr>
            <p:cNvSpPr txBox="1"/>
            <p:nvPr/>
          </p:nvSpPr>
          <p:spPr>
            <a:xfrm>
              <a:off x="7954287" y="4078617"/>
              <a:ext cx="1628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 = null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7" name="나눔스퀘어OTF">
              <a:extLst>
                <a:ext uri="{FF2B5EF4-FFF2-40B4-BE49-F238E27FC236}">
                  <a16:creationId xmlns:a16="http://schemas.microsoft.com/office/drawing/2014/main" id="{6CD7AA05-FAD5-7475-9D1D-2720A7A8DAE3}"/>
                </a:ext>
              </a:extLst>
            </p:cNvPr>
            <p:cNvSpPr txBox="1"/>
            <p:nvPr/>
          </p:nvSpPr>
          <p:spPr>
            <a:xfrm>
              <a:off x="7954287" y="4492184"/>
              <a:ext cx="1628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분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 = null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58" name="나눔스퀘어OTF">
              <a:extLst>
                <a:ext uri="{FF2B5EF4-FFF2-40B4-BE49-F238E27FC236}">
                  <a16:creationId xmlns:a16="http://schemas.microsoft.com/office/drawing/2014/main" id="{B678E1ED-7D41-1D11-D46F-98B58D962075}"/>
                </a:ext>
              </a:extLst>
            </p:cNvPr>
            <p:cNvSpPr txBox="1"/>
            <p:nvPr/>
          </p:nvSpPr>
          <p:spPr>
            <a:xfrm>
              <a:off x="7954287" y="4902009"/>
              <a:ext cx="1628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초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Int = null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D6DF4A1-44C2-BE02-86FC-DB2A83A8CA05}"/>
              </a:ext>
            </a:extLst>
          </p:cNvPr>
          <p:cNvGrpSpPr/>
          <p:nvPr/>
        </p:nvGrpSpPr>
        <p:grpSpPr>
          <a:xfrm>
            <a:off x="915006" y="2278963"/>
            <a:ext cx="1800000" cy="1800000"/>
            <a:chOff x="915006" y="2278963"/>
            <a:chExt cx="1800000" cy="18000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263E6BD-E0A7-0764-610F-F5B9E3185B7E}"/>
                </a:ext>
              </a:extLst>
            </p:cNvPr>
            <p:cNvSpPr/>
            <p:nvPr/>
          </p:nvSpPr>
          <p:spPr>
            <a:xfrm>
              <a:off x="915006" y="2278963"/>
              <a:ext cx="1800000" cy="180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나눔스퀘어OTF">
              <a:extLst>
                <a:ext uri="{FF2B5EF4-FFF2-40B4-BE49-F238E27FC236}">
                  <a16:creationId xmlns:a16="http://schemas.microsoft.com/office/drawing/2014/main" id="{B389A8AE-EF18-20D5-8AF4-E7B4816ABC2A}"/>
                </a:ext>
              </a:extLst>
            </p:cNvPr>
            <p:cNvSpPr txBox="1"/>
            <p:nvPr/>
          </p:nvSpPr>
          <p:spPr>
            <a:xfrm>
              <a:off x="1347571" y="2587055"/>
              <a:ext cx="934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8" name="나눔스퀘어OTF">
              <a:extLst>
                <a:ext uri="{FF2B5EF4-FFF2-40B4-BE49-F238E27FC236}">
                  <a16:creationId xmlns:a16="http://schemas.microsoft.com/office/drawing/2014/main" id="{96C8AE61-2110-28DE-FD89-151954CA5254}"/>
                </a:ext>
              </a:extLst>
            </p:cNvPr>
            <p:cNvSpPr txBox="1"/>
            <p:nvPr/>
          </p:nvSpPr>
          <p:spPr>
            <a:xfrm>
              <a:off x="1347571" y="3000622"/>
              <a:ext cx="934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분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9" name="나눔스퀘어OTF">
              <a:extLst>
                <a:ext uri="{FF2B5EF4-FFF2-40B4-BE49-F238E27FC236}">
                  <a16:creationId xmlns:a16="http://schemas.microsoft.com/office/drawing/2014/main" id="{5E2800EE-9059-2A21-AF2F-9E86114CE5AF}"/>
                </a:ext>
              </a:extLst>
            </p:cNvPr>
            <p:cNvSpPr txBox="1"/>
            <p:nvPr/>
          </p:nvSpPr>
          <p:spPr>
            <a:xfrm>
              <a:off x="1347571" y="3410447"/>
              <a:ext cx="934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초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Int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8B6A9F7-B1A3-1B50-534A-BCCC31C4CFD0}"/>
              </a:ext>
            </a:extLst>
          </p:cNvPr>
          <p:cNvGrpSpPr/>
          <p:nvPr/>
        </p:nvGrpSpPr>
        <p:grpSpPr>
          <a:xfrm>
            <a:off x="7868773" y="3764175"/>
            <a:ext cx="1800000" cy="1800000"/>
            <a:chOff x="7868773" y="3770525"/>
            <a:chExt cx="1800000" cy="180000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5770B7B-79DF-630E-42B1-F0F16723251E}"/>
                </a:ext>
              </a:extLst>
            </p:cNvPr>
            <p:cNvSpPr/>
            <p:nvPr/>
          </p:nvSpPr>
          <p:spPr>
            <a:xfrm>
              <a:off x="7868773" y="3770525"/>
              <a:ext cx="1800000" cy="180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나눔스퀘어OTF">
              <a:extLst>
                <a:ext uri="{FF2B5EF4-FFF2-40B4-BE49-F238E27FC236}">
                  <a16:creationId xmlns:a16="http://schemas.microsoft.com/office/drawing/2014/main" id="{78A87EC9-F4B4-DCAF-A9A9-A2749BFDF208}"/>
                </a:ext>
              </a:extLst>
            </p:cNvPr>
            <p:cNvSpPr txBox="1"/>
            <p:nvPr/>
          </p:nvSpPr>
          <p:spPr>
            <a:xfrm>
              <a:off x="7954287" y="4078617"/>
              <a:ext cx="13708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 = 8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73" name="나눔스퀘어OTF">
              <a:extLst>
                <a:ext uri="{FF2B5EF4-FFF2-40B4-BE49-F238E27FC236}">
                  <a16:creationId xmlns:a16="http://schemas.microsoft.com/office/drawing/2014/main" id="{A6DA4B65-53BE-38CD-8421-30C452E86D2F}"/>
                </a:ext>
              </a:extLst>
            </p:cNvPr>
            <p:cNvSpPr txBox="1"/>
            <p:nvPr/>
          </p:nvSpPr>
          <p:spPr>
            <a:xfrm>
              <a:off x="7954287" y="4492184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분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 = 40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74" name="나눔스퀘어OTF">
              <a:extLst>
                <a:ext uri="{FF2B5EF4-FFF2-40B4-BE49-F238E27FC236}">
                  <a16:creationId xmlns:a16="http://schemas.microsoft.com/office/drawing/2014/main" id="{049CCFB0-588B-3ADF-6EC1-8746C001C171}"/>
                </a:ext>
              </a:extLst>
            </p:cNvPr>
            <p:cNvSpPr txBox="1"/>
            <p:nvPr/>
          </p:nvSpPr>
          <p:spPr>
            <a:xfrm>
              <a:off x="7954287" y="4902009"/>
              <a:ext cx="13708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초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Int = 0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667B3EF9-21EE-D7E9-C817-36161B18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36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024 L 0.5707 0.218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9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슬라이드 번호 개체 틀 76">
            <a:extLst>
              <a:ext uri="{FF2B5EF4-FFF2-40B4-BE49-F238E27FC236}">
                <a16:creationId xmlns:a16="http://schemas.microsoft.com/office/drawing/2014/main" id="{667B3EF9-21EE-D7E9-C817-36161B18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ED2863-0681-2138-6D96-8F1354A8B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27" y="0"/>
            <a:ext cx="4543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61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생성자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87555F54-3056-67E2-BDBA-96487DB2FB09}"/>
              </a:ext>
            </a:extLst>
          </p:cNvPr>
          <p:cNvSpPr txBox="1"/>
          <p:nvPr/>
        </p:nvSpPr>
        <p:spPr>
          <a:xfrm>
            <a:off x="624113" y="959683"/>
            <a:ext cx="6252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생성자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객체를 생성할 때마다 실행되는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init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키워드를 사용해서 만들어준다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객체의 값을 채워 넣을 때 사용한다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CE4069-0261-95E6-2179-9DE8F61B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74" y="2475320"/>
            <a:ext cx="6537459" cy="403594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5F7873F-F154-E0B1-3249-5CA1FC04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557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생성자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87555F54-3056-67E2-BDBA-96487DB2FB09}"/>
              </a:ext>
            </a:extLst>
          </p:cNvPr>
          <p:cNvSpPr txBox="1"/>
          <p:nvPr/>
        </p:nvSpPr>
        <p:spPr>
          <a:xfrm>
            <a:off x="624113" y="959683"/>
            <a:ext cx="71801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생성자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객체를 생성할 때마다 실행되는 </a:t>
            </a: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init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키워드를 사용해서 만들어준다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객체의 값을 채워 넣을 때 사용한다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CE4069-0261-95E6-2179-9DE8F61B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74" y="2627720"/>
            <a:ext cx="6537459" cy="4035946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AD2AD7E-AFB7-6841-E585-EAB0835C84D8}"/>
              </a:ext>
            </a:extLst>
          </p:cNvPr>
          <p:cNvCxnSpPr>
            <a:cxnSpLocks/>
          </p:cNvCxnSpPr>
          <p:nvPr/>
        </p:nvCxnSpPr>
        <p:spPr>
          <a:xfrm>
            <a:off x="2722662" y="2953318"/>
            <a:ext cx="0" cy="3469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EDB65E64-711A-11A9-7370-58D23A5C4910}"/>
              </a:ext>
            </a:extLst>
          </p:cNvPr>
          <p:cNvSpPr txBox="1"/>
          <p:nvPr/>
        </p:nvSpPr>
        <p:spPr>
          <a:xfrm>
            <a:off x="2569068" y="2621242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생상자</a:t>
            </a:r>
            <a:r>
              <a:rPr lang="ko-KR" altLang="en-US" sz="16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함수의 인자들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5B439E-8830-6AB0-77E3-230BA3AC5FF4}"/>
              </a:ext>
            </a:extLst>
          </p:cNvPr>
          <p:cNvSpPr/>
          <p:nvPr/>
        </p:nvSpPr>
        <p:spPr>
          <a:xfrm>
            <a:off x="2629982" y="3336656"/>
            <a:ext cx="1899879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371162-FF09-388E-C551-DB64DC4F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534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생성자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597CF7F-F073-C6D1-F952-7C70DAA8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" y="1084653"/>
            <a:ext cx="8477250" cy="4876800"/>
          </a:xfrm>
          <a:prstGeom prst="rect">
            <a:avLst/>
          </a:prstGeom>
        </p:spPr>
      </p:pic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1F6F9006-7BFE-2030-B775-26AC8C1D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315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생성자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99E5351D-D217-5E20-655D-752EA6AC56B1}"/>
              </a:ext>
            </a:extLst>
          </p:cNvPr>
          <p:cNvSpPr txBox="1"/>
          <p:nvPr/>
        </p:nvSpPr>
        <p:spPr>
          <a:xfrm>
            <a:off x="431800" y="7642943"/>
            <a:ext cx="3485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init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없이 멤버 변수에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값만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채워넣을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 있다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74A3D8-8DC5-B863-49AC-F874D0FB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959683"/>
            <a:ext cx="7690934" cy="5664580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0EC2FBB-75B3-F5A7-4653-C1346503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433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생성자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6394D17-A73D-9E7B-7824-8DF0EC27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50303"/>
            <a:ext cx="10896600" cy="5067300"/>
          </a:xfrm>
          <a:prstGeom prst="rect">
            <a:avLst/>
          </a:prstGeom>
        </p:spPr>
      </p:pic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2DB5E062-FA90-BF51-05F8-0326ECC3ABE1}"/>
              </a:ext>
            </a:extLst>
          </p:cNvPr>
          <p:cNvSpPr txBox="1"/>
          <p:nvPr/>
        </p:nvSpPr>
        <p:spPr>
          <a:xfrm>
            <a:off x="6475185" y="5053512"/>
            <a:ext cx="3546164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객체를 생성하면서 동시에</a:t>
            </a:r>
            <a:endParaRPr lang="en-US" altLang="ko-KR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멤버 변수에 값을 채워 넣어준다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59367C-18F2-4B62-429D-F25F3D21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9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206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함수란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20DFDC3D-8F42-DBCE-C669-51364DC54617}"/>
              </a:ext>
            </a:extLst>
          </p:cNvPr>
          <p:cNvSpPr txBox="1"/>
          <p:nvPr/>
        </p:nvSpPr>
        <p:spPr>
          <a:xfrm>
            <a:off x="2606762" y="2305616"/>
            <a:ext cx="67633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어떤 값을 넣으면</a:t>
            </a:r>
            <a:endParaRPr lang="en-US" altLang="ko-KR" sz="4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4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일정한 규칙에 따라 계산해서</a:t>
            </a:r>
            <a:endParaRPr lang="en-US" altLang="ko-KR" sz="4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4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값이 나온다</a:t>
            </a:r>
            <a:r>
              <a:rPr lang="en-US" altLang="ko-KR" sz="4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028ACD-9683-D841-6FBB-56163ADD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832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55125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FAF770F-5039-F8A4-2CE0-6A29B17F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97"/>
            <a:ext cx="12192000" cy="671900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8FBEB8-6780-8644-FF10-B5BF119E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810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FAF770F-5039-F8A4-2CE0-6A29B17F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97"/>
            <a:ext cx="12192000" cy="6719006"/>
          </a:xfrm>
          <a:prstGeom prst="rect">
            <a:avLst/>
          </a:prstGeom>
        </p:spPr>
      </p:pic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9A03192F-0C03-258E-D10D-8744F7F30D97}"/>
              </a:ext>
            </a:extLst>
          </p:cNvPr>
          <p:cNvSpPr txBox="1"/>
          <p:nvPr/>
        </p:nvSpPr>
        <p:spPr>
          <a:xfrm>
            <a:off x="2701471" y="5891377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DF2CD7-1801-64CA-713E-9FAA999A2F31}"/>
              </a:ext>
            </a:extLst>
          </p:cNvPr>
          <p:cNvSpPr/>
          <p:nvPr/>
        </p:nvSpPr>
        <p:spPr>
          <a:xfrm>
            <a:off x="1536300" y="896547"/>
            <a:ext cx="5359799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174941E0-DD82-8E39-0A0B-35B87C68DD25}"/>
              </a:ext>
            </a:extLst>
          </p:cNvPr>
          <p:cNvSpPr txBox="1"/>
          <p:nvPr/>
        </p:nvSpPr>
        <p:spPr>
          <a:xfrm>
            <a:off x="5680530" y="1311557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멤버변수 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B1904F-18C4-48F3-FCA8-AE3D3975D111}"/>
              </a:ext>
            </a:extLst>
          </p:cNvPr>
          <p:cNvSpPr/>
          <p:nvPr/>
        </p:nvSpPr>
        <p:spPr>
          <a:xfrm>
            <a:off x="7024912" y="896547"/>
            <a:ext cx="2182588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8F3E5F74-3B16-1C4B-3DFC-47C6539C559E}"/>
              </a:ext>
            </a:extLst>
          </p:cNvPr>
          <p:cNvSpPr txBox="1"/>
          <p:nvPr/>
        </p:nvSpPr>
        <p:spPr>
          <a:xfrm>
            <a:off x="7878710" y="1311557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멤버변수 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06341A-A10E-2ABC-84FE-8D6B6084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483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메서드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99E5351D-D217-5E20-655D-752EA6AC56B1}"/>
              </a:ext>
            </a:extLst>
          </p:cNvPr>
          <p:cNvSpPr txBox="1"/>
          <p:nvPr/>
        </p:nvSpPr>
        <p:spPr>
          <a:xfrm>
            <a:off x="647700" y="1096602"/>
            <a:ext cx="5557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메서드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클래스가 가지고 있는 함수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7605F7-0C14-C7C7-DFC0-0F2F20CF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779301"/>
            <a:ext cx="7747000" cy="461840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71F7F4-7514-937C-0BBF-63CEE35C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197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730525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 ExtraBold">
            <a:extLst>
              <a:ext uri="{FF2B5EF4-FFF2-40B4-BE49-F238E27FC236}">
                <a16:creationId xmlns:a16="http://schemas.microsoft.com/office/drawing/2014/main" id="{CCB353CD-8A87-7E6E-ACE3-AD774AC73C04}"/>
              </a:ext>
            </a:extLst>
          </p:cNvPr>
          <p:cNvSpPr txBox="1"/>
          <p:nvPr/>
        </p:nvSpPr>
        <p:spPr>
          <a:xfrm>
            <a:off x="117289" y="190242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클래스를 사용 하는 이유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574E4743-684B-13B7-E5F8-776C289EA604}"/>
              </a:ext>
            </a:extLst>
          </p:cNvPr>
          <p:cNvSpPr txBox="1"/>
          <p:nvPr/>
        </p:nvSpPr>
        <p:spPr>
          <a:xfrm>
            <a:off x="702647" y="978864"/>
            <a:ext cx="6232796" cy="170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새로운 자료형을 만들어 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변수와 함수를 하나의 변수에 담아줄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현실 세계의 코드로 객체를 표현 할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9C96A-C7B1-0622-E218-4BBD2C18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6631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25216"/>
            <a:ext cx="6333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모든 자료형은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 </a:t>
            </a:r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이루어져있다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-2393043" y="50386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F2189D1-717B-D230-ADF2-108EF79020AD}"/>
              </a:ext>
            </a:extLst>
          </p:cNvPr>
          <p:cNvGrpSpPr/>
          <p:nvPr/>
        </p:nvGrpSpPr>
        <p:grpSpPr>
          <a:xfrm>
            <a:off x="610820" y="1096602"/>
            <a:ext cx="7434305" cy="400110"/>
            <a:chOff x="610820" y="1096602"/>
            <a:chExt cx="7434305" cy="400110"/>
          </a:xfrm>
        </p:grpSpPr>
        <p:sp>
          <p:nvSpPr>
            <p:cNvPr id="17" name="나눔스퀘어OTF">
              <a:extLst>
                <a:ext uri="{FF2B5EF4-FFF2-40B4-BE49-F238E27FC236}">
                  <a16:creationId xmlns:a16="http://schemas.microsoft.com/office/drawing/2014/main" id="{B6936D41-251A-A495-3524-E1B656D7DA1B}"/>
                </a:ext>
              </a:extLst>
            </p:cNvPr>
            <p:cNvSpPr txBox="1"/>
            <p:nvPr/>
          </p:nvSpPr>
          <p:spPr>
            <a:xfrm>
              <a:off x="610820" y="1096602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숫자를 저장할 때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1" name="나눔스퀘어OTF">
              <a:extLst>
                <a:ext uri="{FF2B5EF4-FFF2-40B4-BE49-F238E27FC236}">
                  <a16:creationId xmlns:a16="http://schemas.microsoft.com/office/drawing/2014/main" id="{2B7AE13C-6FA8-01D0-E9EB-E302530E957E}"/>
                </a:ext>
              </a:extLst>
            </p:cNvPr>
            <p:cNvSpPr txBox="1"/>
            <p:nvPr/>
          </p:nvSpPr>
          <p:spPr>
            <a:xfrm>
              <a:off x="7252920" y="1096602"/>
              <a:ext cx="7922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Int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FDEE7DE-3EF7-CDD1-967D-C7EA4EBCFD81}"/>
                </a:ext>
              </a:extLst>
            </p:cNvPr>
            <p:cNvCxnSpPr>
              <a:stCxn id="17" idx="3"/>
              <a:endCxn id="21" idx="1"/>
            </p:cNvCxnSpPr>
            <p:nvPr/>
          </p:nvCxnSpPr>
          <p:spPr>
            <a:xfrm>
              <a:off x="2731913" y="1296657"/>
              <a:ext cx="452100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BE17ED0-A250-C21B-8A40-C977043E9709}"/>
              </a:ext>
            </a:extLst>
          </p:cNvPr>
          <p:cNvGrpSpPr/>
          <p:nvPr/>
        </p:nvGrpSpPr>
        <p:grpSpPr>
          <a:xfrm>
            <a:off x="610820" y="1755961"/>
            <a:ext cx="8941769" cy="400110"/>
            <a:chOff x="610820" y="2075699"/>
            <a:chExt cx="8941769" cy="400110"/>
          </a:xfrm>
        </p:grpSpPr>
        <p:sp>
          <p:nvSpPr>
            <p:cNvPr id="22" name="나눔스퀘어OTF">
              <a:extLst>
                <a:ext uri="{FF2B5EF4-FFF2-40B4-BE49-F238E27FC236}">
                  <a16:creationId xmlns:a16="http://schemas.microsoft.com/office/drawing/2014/main" id="{5CA0D7AC-1195-07DB-322C-284F35C0D081}"/>
                </a:ext>
              </a:extLst>
            </p:cNvPr>
            <p:cNvSpPr txBox="1"/>
            <p:nvPr/>
          </p:nvSpPr>
          <p:spPr>
            <a:xfrm>
              <a:off x="610820" y="2075699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실수를 저장할 때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나눔스퀘어OTF">
              <a:extLst>
                <a:ext uri="{FF2B5EF4-FFF2-40B4-BE49-F238E27FC236}">
                  <a16:creationId xmlns:a16="http://schemas.microsoft.com/office/drawing/2014/main" id="{2A9E06D8-2F8D-6FD0-ED8A-528745BBF7D9}"/>
                </a:ext>
              </a:extLst>
            </p:cNvPr>
            <p:cNvSpPr txBox="1"/>
            <p:nvPr/>
          </p:nvSpPr>
          <p:spPr>
            <a:xfrm>
              <a:off x="7252920" y="2075699"/>
              <a:ext cx="2299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Float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형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Double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028EB08-09B4-564C-7F42-240030EB96B0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2731913" y="2275754"/>
              <a:ext cx="452100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B00E537-9687-AF68-29FE-C85938C191C2}"/>
              </a:ext>
            </a:extLst>
          </p:cNvPr>
          <p:cNvGrpSpPr/>
          <p:nvPr/>
        </p:nvGrpSpPr>
        <p:grpSpPr>
          <a:xfrm>
            <a:off x="610820" y="2415320"/>
            <a:ext cx="7609031" cy="400110"/>
            <a:chOff x="610820" y="2998148"/>
            <a:chExt cx="7609031" cy="400110"/>
          </a:xfrm>
        </p:grpSpPr>
        <p:sp>
          <p:nvSpPr>
            <p:cNvPr id="25" name="나눔스퀘어OTF">
              <a:extLst>
                <a:ext uri="{FF2B5EF4-FFF2-40B4-BE49-F238E27FC236}">
                  <a16:creationId xmlns:a16="http://schemas.microsoft.com/office/drawing/2014/main" id="{4A1212AC-339F-3356-CE14-BB7EAD6DE6DC}"/>
                </a:ext>
              </a:extLst>
            </p:cNvPr>
            <p:cNvSpPr txBox="1"/>
            <p:nvPr/>
          </p:nvSpPr>
          <p:spPr>
            <a:xfrm>
              <a:off x="610820" y="2998148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문자를 저장할 때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6" name="나눔스퀘어OTF">
              <a:extLst>
                <a:ext uri="{FF2B5EF4-FFF2-40B4-BE49-F238E27FC236}">
                  <a16:creationId xmlns:a16="http://schemas.microsoft.com/office/drawing/2014/main" id="{1FDE2409-DF4F-B18B-9A74-878668E59906}"/>
                </a:ext>
              </a:extLst>
            </p:cNvPr>
            <p:cNvSpPr txBox="1"/>
            <p:nvPr/>
          </p:nvSpPr>
          <p:spPr>
            <a:xfrm>
              <a:off x="7252920" y="2998148"/>
              <a:ext cx="9669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Char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0439804-3B43-ABC3-C36C-BECC013AC951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2731913" y="3198203"/>
              <a:ext cx="452100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AB783A-C73E-DA38-4F3D-6D88A4A7F882}"/>
              </a:ext>
            </a:extLst>
          </p:cNvPr>
          <p:cNvGrpSpPr/>
          <p:nvPr/>
        </p:nvGrpSpPr>
        <p:grpSpPr>
          <a:xfrm>
            <a:off x="610820" y="3895479"/>
            <a:ext cx="7459953" cy="400110"/>
            <a:chOff x="610820" y="3920597"/>
            <a:chExt cx="7459953" cy="400110"/>
          </a:xfrm>
        </p:grpSpPr>
        <p:sp>
          <p:nvSpPr>
            <p:cNvPr id="28" name="나눔스퀘어OTF">
              <a:extLst>
                <a:ext uri="{FF2B5EF4-FFF2-40B4-BE49-F238E27FC236}">
                  <a16:creationId xmlns:a16="http://schemas.microsoft.com/office/drawing/2014/main" id="{24724918-26F8-094B-D5CC-056729313FB6}"/>
                </a:ext>
              </a:extLst>
            </p:cNvPr>
            <p:cNvSpPr txBox="1"/>
            <p:nvPr/>
          </p:nvSpPr>
          <p:spPr>
            <a:xfrm>
              <a:off x="610820" y="3920597"/>
              <a:ext cx="2807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- 2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차원 좌표를 저장할 때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" name="나눔스퀘어OTF">
              <a:extLst>
                <a:ext uri="{FF2B5EF4-FFF2-40B4-BE49-F238E27FC236}">
                  <a16:creationId xmlns:a16="http://schemas.microsoft.com/office/drawing/2014/main" id="{A8608DFA-5EFD-1E50-7489-CE029CC40525}"/>
                </a:ext>
              </a:extLst>
            </p:cNvPr>
            <p:cNvSpPr txBox="1"/>
            <p:nvPr/>
          </p:nvSpPr>
          <p:spPr>
            <a:xfrm>
              <a:off x="7252920" y="3920597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???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8224C0C-0129-650B-6BA1-C56C2887969F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3417999" y="4120652"/>
              <a:ext cx="383492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02CA6F-EEE1-3A1B-2E68-BCB3FFC60D2B}"/>
              </a:ext>
            </a:extLst>
          </p:cNvPr>
          <p:cNvGrpSpPr/>
          <p:nvPr/>
        </p:nvGrpSpPr>
        <p:grpSpPr>
          <a:xfrm>
            <a:off x="610820" y="4567068"/>
            <a:ext cx="7459953" cy="400110"/>
            <a:chOff x="610820" y="4705427"/>
            <a:chExt cx="7459953" cy="400110"/>
          </a:xfrm>
        </p:grpSpPr>
        <p:sp>
          <p:nvSpPr>
            <p:cNvPr id="31" name="나눔스퀘어OTF">
              <a:extLst>
                <a:ext uri="{FF2B5EF4-FFF2-40B4-BE49-F238E27FC236}">
                  <a16:creationId xmlns:a16="http://schemas.microsoft.com/office/drawing/2014/main" id="{FE0E2D71-8C98-C6FA-57FF-9DAE219233C0}"/>
                </a:ext>
              </a:extLst>
            </p:cNvPr>
            <p:cNvSpPr txBox="1"/>
            <p:nvPr/>
          </p:nvSpPr>
          <p:spPr>
            <a:xfrm>
              <a:off x="610820" y="4705427"/>
              <a:ext cx="2653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시간 정보를 저장할 때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2" name="나눔스퀘어OTF">
              <a:extLst>
                <a:ext uri="{FF2B5EF4-FFF2-40B4-BE49-F238E27FC236}">
                  <a16:creationId xmlns:a16="http://schemas.microsoft.com/office/drawing/2014/main" id="{A0246D15-22BF-ACA0-3EE8-4488D193C734}"/>
                </a:ext>
              </a:extLst>
            </p:cNvPr>
            <p:cNvSpPr txBox="1"/>
            <p:nvPr/>
          </p:nvSpPr>
          <p:spPr>
            <a:xfrm>
              <a:off x="7252920" y="4705427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???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1C8111C-79FD-A421-8A52-63B4EAA29F00}"/>
                </a:ext>
              </a:extLst>
            </p:cNvPr>
            <p:cNvCxnSpPr>
              <a:stCxn id="31" idx="3"/>
              <a:endCxn id="32" idx="1"/>
            </p:cNvCxnSpPr>
            <p:nvPr/>
          </p:nvCxnSpPr>
          <p:spPr>
            <a:xfrm>
              <a:off x="3264110" y="4905482"/>
              <a:ext cx="398881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F61AEA0-44B1-7BB7-7BC4-C728A1E559E9}"/>
              </a:ext>
            </a:extLst>
          </p:cNvPr>
          <p:cNvGrpSpPr/>
          <p:nvPr/>
        </p:nvGrpSpPr>
        <p:grpSpPr>
          <a:xfrm>
            <a:off x="610820" y="5238657"/>
            <a:ext cx="7459953" cy="400110"/>
            <a:chOff x="610820" y="4705427"/>
            <a:chExt cx="7459953" cy="400110"/>
          </a:xfrm>
        </p:grpSpPr>
        <p:sp>
          <p:nvSpPr>
            <p:cNvPr id="40" name="나눔스퀘어OTF">
              <a:extLst>
                <a:ext uri="{FF2B5EF4-FFF2-40B4-BE49-F238E27FC236}">
                  <a16:creationId xmlns:a16="http://schemas.microsoft.com/office/drawing/2014/main" id="{4601A1AB-5D04-0591-A095-B85A7D50D67A}"/>
                </a:ext>
              </a:extLst>
            </p:cNvPr>
            <p:cNvSpPr txBox="1"/>
            <p:nvPr/>
          </p:nvSpPr>
          <p:spPr>
            <a:xfrm>
              <a:off x="610820" y="4705427"/>
              <a:ext cx="2653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인물 정보를 저장할 때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1" name="나눔스퀘어OTF">
              <a:extLst>
                <a:ext uri="{FF2B5EF4-FFF2-40B4-BE49-F238E27FC236}">
                  <a16:creationId xmlns:a16="http://schemas.microsoft.com/office/drawing/2014/main" id="{770236D0-3C00-4967-B8B0-B1E6B4A35D52}"/>
                </a:ext>
              </a:extLst>
            </p:cNvPr>
            <p:cNvSpPr txBox="1"/>
            <p:nvPr/>
          </p:nvSpPr>
          <p:spPr>
            <a:xfrm>
              <a:off x="7252920" y="4705427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???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형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F16F286-044B-EC77-5FA1-96A9FD694004}"/>
                </a:ext>
              </a:extLst>
            </p:cNvPr>
            <p:cNvCxnSpPr>
              <a:stCxn id="40" idx="3"/>
              <a:endCxn id="41" idx="1"/>
            </p:cNvCxnSpPr>
            <p:nvPr/>
          </p:nvCxnSpPr>
          <p:spPr>
            <a:xfrm>
              <a:off x="3264110" y="4905482"/>
              <a:ext cx="398881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F352B3-6C14-D98C-DCE5-B3A32135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1295ABF-53CA-CCBF-37EA-745A2578DF79}"/>
              </a:ext>
            </a:extLst>
          </p:cNvPr>
          <p:cNvSpPr/>
          <p:nvPr/>
        </p:nvSpPr>
        <p:spPr>
          <a:xfrm>
            <a:off x="-2393043" y="6538912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C5BE506-8787-3E37-2EB3-004A89CB140E}"/>
              </a:ext>
            </a:extLst>
          </p:cNvPr>
          <p:cNvGrpSpPr/>
          <p:nvPr/>
        </p:nvGrpSpPr>
        <p:grpSpPr>
          <a:xfrm>
            <a:off x="529358" y="912842"/>
            <a:ext cx="11181398" cy="2184266"/>
            <a:chOff x="529358" y="912842"/>
            <a:chExt cx="11181398" cy="2184266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397B9D0-2F02-296E-08A4-A1DA6413E435}"/>
                </a:ext>
              </a:extLst>
            </p:cNvPr>
            <p:cNvSpPr/>
            <p:nvPr/>
          </p:nvSpPr>
          <p:spPr>
            <a:xfrm>
              <a:off x="529358" y="912842"/>
              <a:ext cx="9172039" cy="21842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나눔스퀘어OTF Bold">
              <a:extLst>
                <a:ext uri="{FF2B5EF4-FFF2-40B4-BE49-F238E27FC236}">
                  <a16:creationId xmlns:a16="http://schemas.microsoft.com/office/drawing/2014/main" id="{437AAD88-6164-3030-0879-D1059E9D9254}"/>
                </a:ext>
              </a:extLst>
            </p:cNvPr>
            <p:cNvSpPr txBox="1"/>
            <p:nvPr/>
          </p:nvSpPr>
          <p:spPr>
            <a:xfrm>
              <a:off x="9801259" y="1743365"/>
              <a:ext cx="19094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8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원시 자료형</a:t>
              </a:r>
              <a:endPara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5FB2C4-50C8-7EBA-87E6-4A91B88F0B86}"/>
              </a:ext>
            </a:extLst>
          </p:cNvPr>
          <p:cNvGrpSpPr/>
          <p:nvPr/>
        </p:nvGrpSpPr>
        <p:grpSpPr>
          <a:xfrm>
            <a:off x="529358" y="3707937"/>
            <a:ext cx="11181398" cy="2184266"/>
            <a:chOff x="529358" y="3707937"/>
            <a:chExt cx="11181398" cy="2184266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FA3913C-18E1-668C-8F6C-BCC6E34904D8}"/>
                </a:ext>
              </a:extLst>
            </p:cNvPr>
            <p:cNvSpPr/>
            <p:nvPr/>
          </p:nvSpPr>
          <p:spPr>
            <a:xfrm>
              <a:off x="529358" y="3707937"/>
              <a:ext cx="9172039" cy="21842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나눔스퀘어OTF Bold">
              <a:extLst>
                <a:ext uri="{FF2B5EF4-FFF2-40B4-BE49-F238E27FC236}">
                  <a16:creationId xmlns:a16="http://schemas.microsoft.com/office/drawing/2014/main" id="{DD9CDDDC-10D5-A83F-7918-2C050CE13672}"/>
                </a:ext>
              </a:extLst>
            </p:cNvPr>
            <p:cNvSpPr txBox="1"/>
            <p:nvPr/>
          </p:nvSpPr>
          <p:spPr>
            <a:xfrm>
              <a:off x="9801259" y="4538460"/>
              <a:ext cx="19094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8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참조 자료형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4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730525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9C96A-C7B1-0622-E218-4BBD2C18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6395A7A-4287-086D-B131-F195FF46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2" y="1967362"/>
            <a:ext cx="5211258" cy="4112837"/>
          </a:xfrm>
          <a:prstGeom prst="rect">
            <a:avLst/>
          </a:prstGeom>
        </p:spPr>
      </p:pic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054E00D3-E0A6-F0BA-E5CC-DBCD2AB96D7D}"/>
              </a:ext>
            </a:extLst>
          </p:cNvPr>
          <p:cNvSpPr txBox="1"/>
          <p:nvPr/>
        </p:nvSpPr>
        <p:spPr>
          <a:xfrm>
            <a:off x="459903" y="1076540"/>
            <a:ext cx="7430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코틀린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내부적으로 모든 자료형이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class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만들어져있다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B0468B8-00D2-B089-070C-09A64FD4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040" y="1935671"/>
            <a:ext cx="6222260" cy="3976944"/>
          </a:xfrm>
          <a:prstGeom prst="rect">
            <a:avLst/>
          </a:prstGeom>
        </p:spPr>
      </p:pic>
      <p:sp>
        <p:nvSpPr>
          <p:cNvPr id="29" name="나눔스퀘어OTF ExtraBold">
            <a:extLst>
              <a:ext uri="{FF2B5EF4-FFF2-40B4-BE49-F238E27FC236}">
                <a16:creationId xmlns:a16="http://schemas.microsoft.com/office/drawing/2014/main" id="{F142E8DB-9DA3-336D-E370-F1B5113050A8}"/>
              </a:ext>
            </a:extLst>
          </p:cNvPr>
          <p:cNvSpPr txBox="1"/>
          <p:nvPr/>
        </p:nvSpPr>
        <p:spPr>
          <a:xfrm>
            <a:off x="186872" y="244266"/>
            <a:ext cx="6333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모든 자료형은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로 </a:t>
            </a:r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이루어져있다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191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71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변수와 함수를 하나의 변수에 </a:t>
            </a:r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담아 두었다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-2393043" y="50386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F352B3-6C14-D98C-DCE5-B3A32135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1295ABF-53CA-CCBF-37EA-745A2578DF79}"/>
              </a:ext>
            </a:extLst>
          </p:cNvPr>
          <p:cNvSpPr/>
          <p:nvPr/>
        </p:nvSpPr>
        <p:spPr>
          <a:xfrm>
            <a:off x="-2393043" y="6538912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E56EE7-AFC6-9D19-CBD6-FBF06E4B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7883"/>
            <a:ext cx="5805262" cy="573798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E8FF0-9629-C7DD-3E4C-AEC935259028}"/>
              </a:ext>
            </a:extLst>
          </p:cNvPr>
          <p:cNvSpPr/>
          <p:nvPr/>
        </p:nvSpPr>
        <p:spPr>
          <a:xfrm>
            <a:off x="698357" y="1731467"/>
            <a:ext cx="3424030" cy="49900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나눔스퀘어OTF Bold">
            <a:extLst>
              <a:ext uri="{FF2B5EF4-FFF2-40B4-BE49-F238E27FC236}">
                <a16:creationId xmlns:a16="http://schemas.microsoft.com/office/drawing/2014/main" id="{054B7582-50BF-E1D5-6E2B-7BC470116294}"/>
              </a:ext>
            </a:extLst>
          </p:cNvPr>
          <p:cNvSpPr txBox="1"/>
          <p:nvPr/>
        </p:nvSpPr>
        <p:spPr>
          <a:xfrm>
            <a:off x="602468" y="1131184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student1</a:t>
            </a:r>
            <a:endParaRPr lang="ko-KR" altLang="en-US" sz="3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65D67DF-8FF2-DA9E-513F-EC368704BE44}"/>
              </a:ext>
            </a:extLst>
          </p:cNvPr>
          <p:cNvGrpSpPr/>
          <p:nvPr/>
        </p:nvGrpSpPr>
        <p:grpSpPr>
          <a:xfrm>
            <a:off x="839342" y="1813666"/>
            <a:ext cx="2934457" cy="4725544"/>
            <a:chOff x="839342" y="1813666"/>
            <a:chExt cx="2934457" cy="4725544"/>
          </a:xfrm>
        </p:grpSpPr>
        <p:sp>
          <p:nvSpPr>
            <p:cNvPr id="57" name="나눔스퀘어OTF">
              <a:extLst>
                <a:ext uri="{FF2B5EF4-FFF2-40B4-BE49-F238E27FC236}">
                  <a16:creationId xmlns:a16="http://schemas.microsoft.com/office/drawing/2014/main" id="{7DDE4F4D-2465-504D-D046-5FBFCE20ABAB}"/>
                </a:ext>
              </a:extLst>
            </p:cNvPr>
            <p:cNvSpPr txBox="1"/>
            <p:nvPr/>
          </p:nvSpPr>
          <p:spPr>
            <a:xfrm>
              <a:off x="856013" y="1813666"/>
              <a:ext cx="2917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name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String = “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박희찬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”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0" name="나눔스퀘어OTF">
              <a:extLst>
                <a:ext uri="{FF2B5EF4-FFF2-40B4-BE49-F238E27FC236}">
                  <a16:creationId xmlns:a16="http://schemas.microsoft.com/office/drawing/2014/main" id="{2AA7A0FB-7388-68DA-163A-6A024D055BF8}"/>
                </a:ext>
              </a:extLst>
            </p:cNvPr>
            <p:cNvSpPr txBox="1"/>
            <p:nvPr/>
          </p:nvSpPr>
          <p:spPr>
            <a:xfrm>
              <a:off x="856013" y="2294270"/>
              <a:ext cx="17155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age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 = 18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2" name="나눔스퀘어OTF">
              <a:extLst>
                <a:ext uri="{FF2B5EF4-FFF2-40B4-BE49-F238E27FC236}">
                  <a16:creationId xmlns:a16="http://schemas.microsoft.com/office/drawing/2014/main" id="{565D60FA-C6DB-F16E-5A8F-F1B19B0CC002}"/>
                </a:ext>
              </a:extLst>
            </p:cNvPr>
            <p:cNvSpPr txBox="1"/>
            <p:nvPr/>
          </p:nvSpPr>
          <p:spPr>
            <a:xfrm>
              <a:off x="856013" y="2774874"/>
              <a:ext cx="2785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school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String = “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선린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”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3" name="나눔스퀘어OTF">
              <a:extLst>
                <a:ext uri="{FF2B5EF4-FFF2-40B4-BE49-F238E27FC236}">
                  <a16:creationId xmlns:a16="http://schemas.microsoft.com/office/drawing/2014/main" id="{134B6C16-C12E-5F47-3BF9-0D75DF1AE279}"/>
                </a:ext>
              </a:extLst>
            </p:cNvPr>
            <p:cNvSpPr txBox="1"/>
            <p:nvPr/>
          </p:nvSpPr>
          <p:spPr>
            <a:xfrm>
              <a:off x="856013" y="3255478"/>
              <a:ext cx="2871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club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String = “EDCAN”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6" name="나눔스퀘어OTF">
              <a:extLst>
                <a:ext uri="{FF2B5EF4-FFF2-40B4-BE49-F238E27FC236}">
                  <a16:creationId xmlns:a16="http://schemas.microsoft.com/office/drawing/2014/main" id="{8A26930A-1A68-E34D-D5E3-DC3D62392AB4}"/>
                </a:ext>
              </a:extLst>
            </p:cNvPr>
            <p:cNvSpPr txBox="1"/>
            <p:nvPr/>
          </p:nvSpPr>
          <p:spPr>
            <a:xfrm>
              <a:off x="856013" y="4216686"/>
              <a:ext cx="577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hi()</a:t>
              </a:r>
              <a:endPara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67" name="나눔스퀘어OTF">
              <a:extLst>
                <a:ext uri="{FF2B5EF4-FFF2-40B4-BE49-F238E27FC236}">
                  <a16:creationId xmlns:a16="http://schemas.microsoft.com/office/drawing/2014/main" id="{054CE07D-74B8-F5A4-3AD1-60EBA46BD60B}"/>
                </a:ext>
              </a:extLst>
            </p:cNvPr>
            <p:cNvSpPr txBox="1"/>
            <p:nvPr/>
          </p:nvSpPr>
          <p:spPr>
            <a:xfrm>
              <a:off x="856013" y="4697290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study()</a:t>
              </a:r>
              <a:endPara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68" name="나눔스퀘어OTF">
              <a:extLst>
                <a:ext uri="{FF2B5EF4-FFF2-40B4-BE49-F238E27FC236}">
                  <a16:creationId xmlns:a16="http://schemas.microsoft.com/office/drawing/2014/main" id="{14644E71-4A21-5CC0-333A-3AD499A93FE4}"/>
                </a:ext>
              </a:extLst>
            </p:cNvPr>
            <p:cNvSpPr txBox="1"/>
            <p:nvPr/>
          </p:nvSpPr>
          <p:spPr>
            <a:xfrm>
              <a:off x="856013" y="5177894"/>
              <a:ext cx="1468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goSchool</a:t>
              </a:r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()</a:t>
              </a:r>
              <a:endPara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69" name="나눔스퀘어OTF">
              <a:extLst>
                <a:ext uri="{FF2B5EF4-FFF2-40B4-BE49-F238E27FC236}">
                  <a16:creationId xmlns:a16="http://schemas.microsoft.com/office/drawing/2014/main" id="{73A66396-0DA7-D8D0-CFF9-8F4BB55BE9AA}"/>
                </a:ext>
              </a:extLst>
            </p:cNvPr>
            <p:cNvSpPr txBox="1"/>
            <p:nvPr/>
          </p:nvSpPr>
          <p:spPr>
            <a:xfrm>
              <a:off x="856013" y="5658498"/>
              <a:ext cx="902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walk()</a:t>
              </a:r>
              <a:endPara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70" name="나눔스퀘어OTF">
              <a:extLst>
                <a:ext uri="{FF2B5EF4-FFF2-40B4-BE49-F238E27FC236}">
                  <a16:creationId xmlns:a16="http://schemas.microsoft.com/office/drawing/2014/main" id="{5449AC11-1622-E321-73B9-B2CB0A0C2760}"/>
                </a:ext>
              </a:extLst>
            </p:cNvPr>
            <p:cNvSpPr txBox="1"/>
            <p:nvPr/>
          </p:nvSpPr>
          <p:spPr>
            <a:xfrm>
              <a:off x="856013" y="6139100"/>
              <a:ext cx="8066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talk()</a:t>
              </a:r>
              <a:endPara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72" name="나눔스퀘어OTF">
              <a:extLst>
                <a:ext uri="{FF2B5EF4-FFF2-40B4-BE49-F238E27FC236}">
                  <a16:creationId xmlns:a16="http://schemas.microsoft.com/office/drawing/2014/main" id="{6B935491-F685-BCF0-0405-8516D53586F9}"/>
                </a:ext>
              </a:extLst>
            </p:cNvPr>
            <p:cNvSpPr txBox="1"/>
            <p:nvPr/>
          </p:nvSpPr>
          <p:spPr>
            <a:xfrm>
              <a:off x="839342" y="3736082"/>
              <a:ext cx="1796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score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: Int = 0</a:t>
              </a:r>
              <a:endPara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68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71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변수와 함수를 하나의 변수에 </a:t>
            </a:r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담아 두었다</a:t>
            </a:r>
            <a:endParaRPr lang="en-US" altLang="ko-KR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582B69-C506-AB47-698D-AB13CF6D4D5B}"/>
              </a:ext>
            </a:extLst>
          </p:cNvPr>
          <p:cNvSpPr/>
          <p:nvPr/>
        </p:nvSpPr>
        <p:spPr>
          <a:xfrm>
            <a:off x="-2393043" y="50386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3F352B3-6C14-D98C-DCE5-B3A32135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1295ABF-53CA-CCBF-37EA-745A2578DF79}"/>
              </a:ext>
            </a:extLst>
          </p:cNvPr>
          <p:cNvSpPr/>
          <p:nvPr/>
        </p:nvSpPr>
        <p:spPr>
          <a:xfrm>
            <a:off x="-2393043" y="6538912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585B455-097D-D270-3208-08CA6A9F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22" y="1216895"/>
            <a:ext cx="5055196" cy="49446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9FB3455-BF45-D6F3-D482-74E2A1B2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1216895"/>
            <a:ext cx="5951216" cy="37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37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965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</a:t>
            </a:r>
            <a:r>
              <a:rPr lang="en-US" altLang="ko-KR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lass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en-US" altLang="ko-KR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lateinit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202886-7DDD-6BB2-B3DE-B684F510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31" y="1827343"/>
            <a:ext cx="9298714" cy="3844010"/>
          </a:xfrm>
          <a:prstGeom prst="rect">
            <a:avLst/>
          </a:prstGeom>
        </p:spPr>
      </p:pic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C4C94F52-44C0-FBD9-F2CE-3EBE34E9FB2B}"/>
              </a:ext>
            </a:extLst>
          </p:cNvPr>
          <p:cNvSpPr txBox="1"/>
          <p:nvPr/>
        </p:nvSpPr>
        <p:spPr>
          <a:xfrm>
            <a:off x="342887" y="1296657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다음 방식의 문제점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4EA7020D-6E8B-0731-0DF3-5B2BC6D0F6CD}"/>
              </a:ext>
            </a:extLst>
          </p:cNvPr>
          <p:cNvSpPr txBox="1"/>
          <p:nvPr/>
        </p:nvSpPr>
        <p:spPr>
          <a:xfrm>
            <a:off x="2580821" y="1312046"/>
            <a:ext cx="294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school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nullable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D08C81-760E-9FBB-857A-9223D724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557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965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</a:t>
            </a:r>
            <a:r>
              <a:rPr lang="en-US" altLang="ko-KR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lass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en-US" altLang="ko-KR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lateinit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C4C94F52-44C0-FBD9-F2CE-3EBE34E9FB2B}"/>
              </a:ext>
            </a:extLst>
          </p:cNvPr>
          <p:cNvSpPr txBox="1"/>
          <p:nvPr/>
        </p:nvSpPr>
        <p:spPr>
          <a:xfrm>
            <a:off x="342887" y="1296657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다음 방식의 문제점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4EA7020D-6E8B-0731-0DF3-5B2BC6D0F6CD}"/>
              </a:ext>
            </a:extLst>
          </p:cNvPr>
          <p:cNvSpPr txBox="1"/>
          <p:nvPr/>
        </p:nvSpPr>
        <p:spPr>
          <a:xfrm>
            <a:off x="2580821" y="1312046"/>
            <a:ext cx="585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클래스의 멤버 변수를 선언 한 뒤 반드시 값이 할당 돼야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FECED5-0B79-2D57-3936-1E012E01CD13}"/>
              </a:ext>
            </a:extLst>
          </p:cNvPr>
          <p:cNvGrpSpPr/>
          <p:nvPr/>
        </p:nvGrpSpPr>
        <p:grpSpPr>
          <a:xfrm>
            <a:off x="552450" y="1776593"/>
            <a:ext cx="9639300" cy="3984805"/>
            <a:chOff x="552450" y="1776593"/>
            <a:chExt cx="9639300" cy="398480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4A04CE9-B8FC-AE97-43F5-2275591B0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450" y="1776593"/>
              <a:ext cx="9639300" cy="3984805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945631A-F566-22E4-C5F3-2B789EC27DCF}"/>
                </a:ext>
              </a:extLst>
            </p:cNvPr>
            <p:cNvSpPr/>
            <p:nvPr/>
          </p:nvSpPr>
          <p:spPr>
            <a:xfrm>
              <a:off x="1197882" y="2945098"/>
              <a:ext cx="2326368" cy="3157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나눔스퀘어OTF">
              <a:extLst>
                <a:ext uri="{FF2B5EF4-FFF2-40B4-BE49-F238E27FC236}">
                  <a16:creationId xmlns:a16="http://schemas.microsoft.com/office/drawing/2014/main" id="{6B4FDB89-DDF3-0F07-5DCA-5E00B0209369}"/>
                </a:ext>
              </a:extLst>
            </p:cNvPr>
            <p:cNvSpPr txBox="1"/>
            <p:nvPr/>
          </p:nvSpPr>
          <p:spPr>
            <a:xfrm>
              <a:off x="3514725" y="3004363"/>
              <a:ext cx="8835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에러 발생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CBD433-D30B-D4C9-B0C0-2FB5F48A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50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206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함수란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9" name="Picture 2" descr="함수 - 위키백과, 우리 모두의 백과사전">
            <a:extLst>
              <a:ext uri="{FF2B5EF4-FFF2-40B4-BE49-F238E27FC236}">
                <a16:creationId xmlns:a16="http://schemas.microsoft.com/office/drawing/2014/main" id="{68E00BFF-3CDF-5D5B-4D3B-AADA791FD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41" y="1096602"/>
            <a:ext cx="5114483" cy="506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8EDC27F-B040-CFDF-D5BE-33052B3B91E9}"/>
              </a:ext>
            </a:extLst>
          </p:cNvPr>
          <p:cNvGrpSpPr/>
          <p:nvPr/>
        </p:nvGrpSpPr>
        <p:grpSpPr>
          <a:xfrm>
            <a:off x="3898900" y="1536521"/>
            <a:ext cx="7994659" cy="523220"/>
            <a:chOff x="3898900" y="1536521"/>
            <a:chExt cx="7994659" cy="523220"/>
          </a:xfrm>
        </p:grpSpPr>
        <p:sp>
          <p:nvSpPr>
            <p:cNvPr id="10" name="나눔스퀘어OTF">
              <a:extLst>
                <a:ext uri="{FF2B5EF4-FFF2-40B4-BE49-F238E27FC236}">
                  <a16:creationId xmlns:a16="http://schemas.microsoft.com/office/drawing/2014/main" id="{C95AEFB2-93D6-171D-95F6-D9F51543A4B2}"/>
                </a:ext>
              </a:extLst>
            </p:cNvPr>
            <p:cNvSpPr txBox="1"/>
            <p:nvPr/>
          </p:nvSpPr>
          <p:spPr>
            <a:xfrm>
              <a:off x="9240269" y="1536521"/>
              <a:ext cx="2653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어떤 값을 넣으면</a:t>
              </a:r>
              <a:endParaRPr lang="en-US" altLang="ko-KR" sz="2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F1B0573-FC32-90AA-782B-485719A395F4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3898900" y="1798131"/>
              <a:ext cx="534136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6415495-0925-F611-01FF-DDBFA28A9D0A}"/>
              </a:ext>
            </a:extLst>
          </p:cNvPr>
          <p:cNvGrpSpPr/>
          <p:nvPr/>
        </p:nvGrpSpPr>
        <p:grpSpPr>
          <a:xfrm>
            <a:off x="5880100" y="3285431"/>
            <a:ext cx="6013459" cy="523220"/>
            <a:chOff x="5880100" y="3285431"/>
            <a:chExt cx="6013459" cy="523220"/>
          </a:xfrm>
        </p:grpSpPr>
        <p:sp>
          <p:nvSpPr>
            <p:cNvPr id="17" name="나눔스퀘어OTF">
              <a:extLst>
                <a:ext uri="{FF2B5EF4-FFF2-40B4-BE49-F238E27FC236}">
                  <a16:creationId xmlns:a16="http://schemas.microsoft.com/office/drawing/2014/main" id="{20B2A6E2-B4AB-871A-FC89-3BF23B8C2F78}"/>
                </a:ext>
              </a:extLst>
            </p:cNvPr>
            <p:cNvSpPr txBox="1"/>
            <p:nvPr/>
          </p:nvSpPr>
          <p:spPr>
            <a:xfrm>
              <a:off x="7515437" y="3285431"/>
              <a:ext cx="43781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일정한 규칙에 따라 계산해서</a:t>
              </a:r>
              <a:endParaRPr lang="en-US" altLang="ko-KR" sz="28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74F4A36-EB32-2265-574D-8680DE69AEEA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5880100" y="3547041"/>
              <a:ext cx="1635337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CD3EE31-2F59-B9DA-097A-921043728596}"/>
              </a:ext>
            </a:extLst>
          </p:cNvPr>
          <p:cNvGrpSpPr/>
          <p:nvPr/>
        </p:nvGrpSpPr>
        <p:grpSpPr>
          <a:xfrm>
            <a:off x="6578600" y="5161469"/>
            <a:ext cx="5314959" cy="523220"/>
            <a:chOff x="6578600" y="5161469"/>
            <a:chExt cx="5314959" cy="523220"/>
          </a:xfrm>
        </p:grpSpPr>
        <p:sp>
          <p:nvSpPr>
            <p:cNvPr id="22" name="나눔스퀘어OTF">
              <a:extLst>
                <a:ext uri="{FF2B5EF4-FFF2-40B4-BE49-F238E27FC236}">
                  <a16:creationId xmlns:a16="http://schemas.microsoft.com/office/drawing/2014/main" id="{6903EDCA-3D3A-30B1-7B82-9E1429F4CCE4}"/>
                </a:ext>
              </a:extLst>
            </p:cNvPr>
            <p:cNvSpPr txBox="1"/>
            <p:nvPr/>
          </p:nvSpPr>
          <p:spPr>
            <a:xfrm>
              <a:off x="8825091" y="5161469"/>
              <a:ext cx="3068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하나의 값이 나온다</a:t>
              </a:r>
              <a:r>
                <a:rPr lang="en-US" altLang="ko-KR" sz="28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F581B07-BE3F-896E-1D6E-5C91E644AE47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6578600" y="5423079"/>
              <a:ext cx="224649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4B4027-D84F-01E6-DAD9-49C72BC4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78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965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</a:t>
            </a:r>
            <a:r>
              <a:rPr lang="en-US" altLang="ko-KR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lass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en-US" altLang="ko-KR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lateinit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4EA7020D-6E8B-0731-0DF3-5B2BC6D0F6CD}"/>
              </a:ext>
            </a:extLst>
          </p:cNvPr>
          <p:cNvSpPr txBox="1"/>
          <p:nvPr/>
        </p:nvSpPr>
        <p:spPr>
          <a:xfrm>
            <a:off x="476250" y="1209914"/>
            <a:ext cx="676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멤버 변수를 선언할 때 </a:t>
            </a:r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lateinit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붙여주면 나중에 값을 할당할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629295-2260-46B7-B586-3C362C10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756594"/>
            <a:ext cx="9687677" cy="400480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37B7ED-37C5-9584-FD63-670445A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873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접근 </a:t>
            </a:r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제한자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99E5351D-D217-5E20-655D-752EA6AC56B1}"/>
              </a:ext>
            </a:extLst>
          </p:cNvPr>
          <p:cNvSpPr txBox="1"/>
          <p:nvPr/>
        </p:nvSpPr>
        <p:spPr>
          <a:xfrm>
            <a:off x="647700" y="944202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접근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제한자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클래스의 멤버 변수와 메서드에 접근을 제한한다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5489A2-9C69-362D-C777-5F6348052EE9}"/>
              </a:ext>
            </a:extLst>
          </p:cNvPr>
          <p:cNvGrpSpPr/>
          <p:nvPr/>
        </p:nvGrpSpPr>
        <p:grpSpPr>
          <a:xfrm>
            <a:off x="647700" y="1579246"/>
            <a:ext cx="6880678" cy="5124421"/>
            <a:chOff x="647700" y="1579246"/>
            <a:chExt cx="6880678" cy="512442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49C4975-DDD5-2E24-D38D-E0145F732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00" y="1579246"/>
              <a:ext cx="6880678" cy="5124421"/>
            </a:xfrm>
            <a:prstGeom prst="rect">
              <a:avLst/>
            </a:prstGeom>
          </p:spPr>
        </p:pic>
        <p:sp>
          <p:nvSpPr>
            <p:cNvPr id="21" name="나눔스퀘어OTF">
              <a:extLst>
                <a:ext uri="{FF2B5EF4-FFF2-40B4-BE49-F238E27FC236}">
                  <a16:creationId xmlns:a16="http://schemas.microsoft.com/office/drawing/2014/main" id="{2C13BF57-C829-9596-C86A-B20FC889265F}"/>
                </a:ext>
              </a:extLst>
            </p:cNvPr>
            <p:cNvSpPr txBox="1"/>
            <p:nvPr/>
          </p:nvSpPr>
          <p:spPr>
            <a:xfrm>
              <a:off x="2150863" y="5655762"/>
              <a:ext cx="382336" cy="229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에러</a:t>
              </a:r>
            </a:p>
          </p:txBody>
        </p:sp>
        <p:sp>
          <p:nvSpPr>
            <p:cNvPr id="22" name="나눔스퀘어OTF">
              <a:extLst>
                <a:ext uri="{FF2B5EF4-FFF2-40B4-BE49-F238E27FC236}">
                  <a16:creationId xmlns:a16="http://schemas.microsoft.com/office/drawing/2014/main" id="{9FC02D64-E1EA-0EC2-87F3-818FC936F3A9}"/>
                </a:ext>
              </a:extLst>
            </p:cNvPr>
            <p:cNvSpPr txBox="1"/>
            <p:nvPr/>
          </p:nvSpPr>
          <p:spPr>
            <a:xfrm>
              <a:off x="2150863" y="5995651"/>
              <a:ext cx="382336" cy="229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에러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BE0BA1-0A3E-4DAD-434B-DACA252F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035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class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접근 </a:t>
            </a:r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제한자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99E5351D-D217-5E20-655D-752EA6AC56B1}"/>
              </a:ext>
            </a:extLst>
          </p:cNvPr>
          <p:cNvSpPr txBox="1"/>
          <p:nvPr/>
        </p:nvSpPr>
        <p:spPr>
          <a:xfrm>
            <a:off x="647700" y="944202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접근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제한자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클래스의 멤버 변수와 메서드에 접근을 제안한다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284544E-61E5-B754-C8FE-BD837E004320}"/>
              </a:ext>
            </a:extLst>
          </p:cNvPr>
          <p:cNvGraphicFramePr>
            <a:graphicFrameLocks noGrp="1"/>
          </p:cNvGraphicFramePr>
          <p:nvPr/>
        </p:nvGraphicFramePr>
        <p:xfrm>
          <a:off x="1250950" y="2072640"/>
          <a:ext cx="9690100" cy="271272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3740150">
                  <a:extLst>
                    <a:ext uri="{9D8B030D-6E8A-4147-A177-3AD203B41FA5}">
                      <a16:colId xmlns:a16="http://schemas.microsoft.com/office/drawing/2014/main" val="64104309"/>
                    </a:ext>
                  </a:extLst>
                </a:gridCol>
                <a:gridCol w="5949950">
                  <a:extLst>
                    <a:ext uri="{9D8B030D-6E8A-4147-A177-3AD203B41FA5}">
                      <a16:colId xmlns:a16="http://schemas.microsoft.com/office/drawing/2014/main" val="291281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접근 </a:t>
                      </a:r>
                      <a:r>
                        <a:rPr lang="ko-KR" altLang="en-US" sz="3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제한자</a:t>
                      </a:r>
                      <a:endParaRPr lang="ko-KR" altLang="en-US" sz="3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제한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532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public (</a:t>
                      </a:r>
                      <a:r>
                        <a:rPr lang="ko-KR" altLang="en-US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기본값</a:t>
                      </a:r>
                      <a:r>
                        <a:rPr lang="en-US" altLang="ko-KR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3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class </a:t>
                      </a:r>
                      <a:r>
                        <a:rPr lang="ko-KR" altLang="en-US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내부 가능</a:t>
                      </a:r>
                      <a:endParaRPr lang="en-US" altLang="ko-KR" sz="3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class </a:t>
                      </a:r>
                      <a:r>
                        <a:rPr lang="ko-KR" altLang="en-US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외부 가능</a:t>
                      </a:r>
                      <a:endParaRPr lang="en-US" altLang="ko-KR" sz="3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33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private</a:t>
                      </a:r>
                      <a:endParaRPr lang="ko-KR" altLang="en-US" sz="3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class </a:t>
                      </a:r>
                      <a:r>
                        <a:rPr lang="ko-KR" altLang="en-US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내부 가능</a:t>
                      </a:r>
                      <a:endParaRPr lang="en-US" altLang="ko-KR" sz="3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class </a:t>
                      </a:r>
                      <a:r>
                        <a:rPr lang="ko-KR" altLang="en-US" sz="3200" dirty="0">
                          <a:solidFill>
                            <a:srgbClr val="FF0000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외부 불가능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12125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5ABFF9-61AA-3062-5D43-EEE83041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852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730525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 ExtraBold">
            <a:extLst>
              <a:ext uri="{FF2B5EF4-FFF2-40B4-BE49-F238E27FC236}">
                <a16:creationId xmlns:a16="http://schemas.microsoft.com/office/drawing/2014/main" id="{CCB353CD-8A87-7E6E-ACE3-AD774AC73C04}"/>
              </a:ext>
            </a:extLst>
          </p:cNvPr>
          <p:cNvSpPr txBox="1"/>
          <p:nvPr/>
        </p:nvSpPr>
        <p:spPr>
          <a:xfrm>
            <a:off x="117289" y="190242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클래스를 사용 하는 이유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574E4743-684B-13B7-E5F8-776C289EA604}"/>
              </a:ext>
            </a:extLst>
          </p:cNvPr>
          <p:cNvSpPr txBox="1"/>
          <p:nvPr/>
        </p:nvSpPr>
        <p:spPr>
          <a:xfrm>
            <a:off x="702647" y="978864"/>
            <a:ext cx="6232796" cy="170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새로운 자료형을 만들어 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변수와 함수를 하나의 변수에 담아줄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현실 세계의 코드로 객체를 표현 할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9C96A-C7B1-0622-E218-4BBD2C18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F1C0CF-2BFB-440F-1756-095E4EB7261E}"/>
              </a:ext>
            </a:extLst>
          </p:cNvPr>
          <p:cNvSpPr/>
          <p:nvPr/>
        </p:nvSpPr>
        <p:spPr>
          <a:xfrm>
            <a:off x="730501" y="2220071"/>
            <a:ext cx="5987799" cy="440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57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730525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 ExtraBold">
            <a:extLst>
              <a:ext uri="{FF2B5EF4-FFF2-40B4-BE49-F238E27FC236}">
                <a16:creationId xmlns:a16="http://schemas.microsoft.com/office/drawing/2014/main" id="{CCB353CD-8A87-7E6E-ACE3-AD774AC73C04}"/>
              </a:ext>
            </a:extLst>
          </p:cNvPr>
          <p:cNvSpPr txBox="1"/>
          <p:nvPr/>
        </p:nvSpPr>
        <p:spPr>
          <a:xfrm>
            <a:off x="117289" y="19024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현실 세계의 객체를 </a:t>
            </a:r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코틀린으로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표현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574E4743-684B-13B7-E5F8-776C289EA604}"/>
              </a:ext>
            </a:extLst>
          </p:cNvPr>
          <p:cNvSpPr txBox="1"/>
          <p:nvPr/>
        </p:nvSpPr>
        <p:spPr>
          <a:xfrm>
            <a:off x="702647" y="836573"/>
            <a:ext cx="5929828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클래스를 사용해서 만든 것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  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우리가 실생활에서 사용하는 모든 것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EC87D033-6C17-25C9-ADE3-AFE9667ECEB7}"/>
              </a:ext>
            </a:extLst>
          </p:cNvPr>
          <p:cNvSpPr txBox="1"/>
          <p:nvPr/>
        </p:nvSpPr>
        <p:spPr>
          <a:xfrm>
            <a:off x="702647" y="2016566"/>
            <a:ext cx="7055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 지향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소프트웨어를 객체 들로 이루어서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만든것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9C96A-C7B1-0622-E218-4BBD2C18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197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730525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 ExtraBold">
            <a:extLst>
              <a:ext uri="{FF2B5EF4-FFF2-40B4-BE49-F238E27FC236}">
                <a16:creationId xmlns:a16="http://schemas.microsoft.com/office/drawing/2014/main" id="{CCB353CD-8A87-7E6E-ACE3-AD774AC73C04}"/>
              </a:ext>
            </a:extLst>
          </p:cNvPr>
          <p:cNvSpPr txBox="1"/>
          <p:nvPr/>
        </p:nvSpPr>
        <p:spPr>
          <a:xfrm>
            <a:off x="117289" y="190242"/>
            <a:ext cx="6946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현실 세계의 객체를 </a:t>
            </a:r>
            <a:r>
              <a:rPr lang="ko-KR" altLang="en-US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코틀린으로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표현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574E4743-684B-13B7-E5F8-776C289EA604}"/>
              </a:ext>
            </a:extLst>
          </p:cNvPr>
          <p:cNvSpPr txBox="1"/>
          <p:nvPr/>
        </p:nvSpPr>
        <p:spPr>
          <a:xfrm>
            <a:off x="117289" y="6154391"/>
            <a:ext cx="7704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추상화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같은 객체들이 가지는 공통된 값과 기능을 정의한 것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75FB88-F9A8-98B1-7869-C2460F44F44F}"/>
              </a:ext>
            </a:extLst>
          </p:cNvPr>
          <p:cNvGrpSpPr/>
          <p:nvPr/>
        </p:nvGrpSpPr>
        <p:grpSpPr>
          <a:xfrm>
            <a:off x="279953" y="1823576"/>
            <a:ext cx="1653017" cy="2026721"/>
            <a:chOff x="279953" y="2296945"/>
            <a:chExt cx="1653017" cy="202672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B6672AD-17F6-F631-1758-5FDB6C652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87" y="2296945"/>
              <a:ext cx="1502548" cy="1502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나눔스퀘어OTF Bold">
              <a:extLst>
                <a:ext uri="{FF2B5EF4-FFF2-40B4-BE49-F238E27FC236}">
                  <a16:creationId xmlns:a16="http://schemas.microsoft.com/office/drawing/2014/main" id="{AB53DB50-7DA5-617F-A801-6F4485482B7D}"/>
                </a:ext>
              </a:extLst>
            </p:cNvPr>
            <p:cNvSpPr txBox="1"/>
            <p:nvPr/>
          </p:nvSpPr>
          <p:spPr>
            <a:xfrm>
              <a:off x="279953" y="3923556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학생의 추상화</a:t>
              </a:r>
            </a:p>
          </p:txBody>
        </p:sp>
      </p:grp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나눔스퀘어OTF Bold">
            <a:extLst>
              <a:ext uri="{FF2B5EF4-FFF2-40B4-BE49-F238E27FC236}">
                <a16:creationId xmlns:a16="http://schemas.microsoft.com/office/drawing/2014/main" id="{24A5E06E-1DCD-AA98-5DBF-02A5C8D9ECCB}"/>
              </a:ext>
            </a:extLst>
          </p:cNvPr>
          <p:cNvSpPr txBox="1"/>
          <p:nvPr/>
        </p:nvSpPr>
        <p:spPr>
          <a:xfrm>
            <a:off x="2756402" y="1573620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값</a:t>
            </a: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DBCDD1B3-2557-42EA-9960-AD568C59F120}"/>
              </a:ext>
            </a:extLst>
          </p:cNvPr>
          <p:cNvSpPr txBox="1"/>
          <p:nvPr/>
        </p:nvSpPr>
        <p:spPr>
          <a:xfrm>
            <a:off x="3339994" y="1803276"/>
            <a:ext cx="11753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나이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키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몸무게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학교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점수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동아리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08ED5D28-67B5-EAFB-9CB0-9B4268B21D33}"/>
              </a:ext>
            </a:extLst>
          </p:cNvPr>
          <p:cNvSpPr txBox="1"/>
          <p:nvPr/>
        </p:nvSpPr>
        <p:spPr>
          <a:xfrm>
            <a:off x="5736082" y="1496712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79204E3F-9454-FD38-8422-960F77182E94}"/>
              </a:ext>
            </a:extLst>
          </p:cNvPr>
          <p:cNvSpPr txBox="1"/>
          <p:nvPr/>
        </p:nvSpPr>
        <p:spPr>
          <a:xfrm>
            <a:off x="6609217" y="1726368"/>
            <a:ext cx="14734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하기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공부 하기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등교 하기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걷기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말하기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OTF ExtraBold">
            <a:extLst>
              <a:ext uri="{FF2B5EF4-FFF2-40B4-BE49-F238E27FC236}">
                <a16:creationId xmlns:a16="http://schemas.microsoft.com/office/drawing/2014/main" id="{5BB9339F-122C-5DA9-7B40-05A95EB08616}"/>
              </a:ext>
            </a:extLst>
          </p:cNvPr>
          <p:cNvSpPr txBox="1"/>
          <p:nvPr/>
        </p:nvSpPr>
        <p:spPr>
          <a:xfrm>
            <a:off x="2636276" y="4402993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클래스의 멤버 변수</a:t>
            </a:r>
          </a:p>
        </p:txBody>
      </p:sp>
      <p:sp>
        <p:nvSpPr>
          <p:cNvPr id="29" name="나눔스퀘어OTF ExtraBold">
            <a:extLst>
              <a:ext uri="{FF2B5EF4-FFF2-40B4-BE49-F238E27FC236}">
                <a16:creationId xmlns:a16="http://schemas.microsoft.com/office/drawing/2014/main" id="{BE3EC99A-FD72-509A-3FDE-09E31E12245C}"/>
              </a:ext>
            </a:extLst>
          </p:cNvPr>
          <p:cNvSpPr txBox="1"/>
          <p:nvPr/>
        </p:nvSpPr>
        <p:spPr>
          <a:xfrm>
            <a:off x="6096000" y="4402993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클래스의 메소드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9B836C-1BD2-E0BA-BB66-923E6A7D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90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9" grpId="0"/>
      <p:bldP spid="23" grpId="0"/>
      <p:bldP spid="27" grpId="0"/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730525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6CA03B-A5CF-738D-7D4D-1C97E19F63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498" y="149833"/>
            <a:ext cx="7957859" cy="6499099"/>
          </a:xfrm>
          <a:prstGeom prst="rect">
            <a:avLst/>
          </a:prstGeom>
        </p:spPr>
      </p:pic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64B0230F-008E-5BD7-46E5-BCF0E451FE7A}"/>
              </a:ext>
            </a:extLst>
          </p:cNvPr>
          <p:cNvSpPr txBox="1"/>
          <p:nvPr/>
        </p:nvSpPr>
        <p:spPr>
          <a:xfrm>
            <a:off x="706371" y="748249"/>
            <a:ext cx="3220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학생을 추상화 한 정보로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클래스를 만든 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BBF91C-18AF-8805-A520-5D564976FF0C}"/>
              </a:ext>
            </a:extLst>
          </p:cNvPr>
          <p:cNvGrpSpPr/>
          <p:nvPr/>
        </p:nvGrpSpPr>
        <p:grpSpPr>
          <a:xfrm>
            <a:off x="247643" y="2706187"/>
            <a:ext cx="1518735" cy="2776018"/>
            <a:chOff x="366640" y="2455552"/>
            <a:chExt cx="1518735" cy="2776018"/>
          </a:xfrm>
        </p:grpSpPr>
        <p:sp>
          <p:nvSpPr>
            <p:cNvPr id="31" name="나눔스퀘어OTF Bold">
              <a:extLst>
                <a:ext uri="{FF2B5EF4-FFF2-40B4-BE49-F238E27FC236}">
                  <a16:creationId xmlns:a16="http://schemas.microsoft.com/office/drawing/2014/main" id="{A19D68FB-3C0E-B9B9-7689-44E71A26CDA9}"/>
                </a:ext>
              </a:extLst>
            </p:cNvPr>
            <p:cNvSpPr txBox="1"/>
            <p:nvPr/>
          </p:nvSpPr>
          <p:spPr>
            <a:xfrm>
              <a:off x="366640" y="2455552"/>
              <a:ext cx="511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8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값</a:t>
              </a:r>
            </a:p>
          </p:txBody>
        </p:sp>
        <p:sp>
          <p:nvSpPr>
            <p:cNvPr id="32" name="나눔스퀘어OTF">
              <a:extLst>
                <a:ext uri="{FF2B5EF4-FFF2-40B4-BE49-F238E27FC236}">
                  <a16:creationId xmlns:a16="http://schemas.microsoft.com/office/drawing/2014/main" id="{4E4461DE-62A2-97B3-CDE8-BE4BD9F7AD6F}"/>
                </a:ext>
              </a:extLst>
            </p:cNvPr>
            <p:cNvSpPr txBox="1"/>
            <p:nvPr/>
          </p:nvSpPr>
          <p:spPr>
            <a:xfrm>
              <a:off x="710053" y="2984801"/>
              <a:ext cx="1175322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이름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나이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키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몸무게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학교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점수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동아리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AA1ACA-F733-E03F-3911-FA714B8D8F81}"/>
              </a:ext>
            </a:extLst>
          </p:cNvPr>
          <p:cNvGrpSpPr/>
          <p:nvPr/>
        </p:nvGrpSpPr>
        <p:grpSpPr>
          <a:xfrm>
            <a:off x="1875994" y="2722275"/>
            <a:ext cx="1771819" cy="2154436"/>
            <a:chOff x="2140751" y="2575493"/>
            <a:chExt cx="1771819" cy="2154436"/>
          </a:xfrm>
        </p:grpSpPr>
        <p:sp>
          <p:nvSpPr>
            <p:cNvPr id="33" name="나눔스퀘어OTF Bold">
              <a:extLst>
                <a:ext uri="{FF2B5EF4-FFF2-40B4-BE49-F238E27FC236}">
                  <a16:creationId xmlns:a16="http://schemas.microsoft.com/office/drawing/2014/main" id="{A88F64AC-5FBB-30E7-2F83-1C2B86447B0B}"/>
                </a:ext>
              </a:extLst>
            </p:cNvPr>
            <p:cNvSpPr txBox="1"/>
            <p:nvPr/>
          </p:nvSpPr>
          <p:spPr>
            <a:xfrm>
              <a:off x="2140751" y="2575493"/>
              <a:ext cx="838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8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기능</a:t>
              </a:r>
            </a:p>
          </p:txBody>
        </p:sp>
        <p:sp>
          <p:nvSpPr>
            <p:cNvPr id="34" name="나눔스퀘어OTF">
              <a:extLst>
                <a:ext uri="{FF2B5EF4-FFF2-40B4-BE49-F238E27FC236}">
                  <a16:creationId xmlns:a16="http://schemas.microsoft.com/office/drawing/2014/main" id="{3AE4E119-482D-329F-5273-5398AF91720E}"/>
                </a:ext>
              </a:extLst>
            </p:cNvPr>
            <p:cNvSpPr txBox="1"/>
            <p:nvPr/>
          </p:nvSpPr>
          <p:spPr>
            <a:xfrm>
              <a:off x="2439090" y="3098713"/>
              <a:ext cx="1473480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인사 하기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공부 하기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등교 하기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걷기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말하기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C42784-5F9E-7EBA-72AE-7DFB0D2F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4416A648-9275-4CE0-3E02-1E3B31DD8990}"/>
              </a:ext>
            </a:extLst>
          </p:cNvPr>
          <p:cNvSpPr txBox="1"/>
          <p:nvPr/>
        </p:nvSpPr>
        <p:spPr>
          <a:xfrm>
            <a:off x="6226945" y="1017183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이름</a:t>
            </a: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26CFC556-2BDC-265E-C044-CDD793D76FCA}"/>
              </a:ext>
            </a:extLst>
          </p:cNvPr>
          <p:cNvSpPr txBox="1"/>
          <p:nvPr/>
        </p:nvSpPr>
        <p:spPr>
          <a:xfrm>
            <a:off x="5840162" y="1342823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나이</a:t>
            </a: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41783B24-3452-B957-F849-2AAD317E0FC4}"/>
              </a:ext>
            </a:extLst>
          </p:cNvPr>
          <p:cNvSpPr txBox="1"/>
          <p:nvPr/>
        </p:nvSpPr>
        <p:spPr>
          <a:xfrm>
            <a:off x="6351841" y="1671579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키</a:t>
            </a:r>
            <a:endParaRPr lang="ko-KR" altLang="en-US" sz="1400" dirty="0">
              <a:solidFill>
                <a:srgbClr val="FF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F6886322-D992-A193-4D43-6B2A6087C01C}"/>
              </a:ext>
            </a:extLst>
          </p:cNvPr>
          <p:cNvSpPr txBox="1"/>
          <p:nvPr/>
        </p:nvSpPr>
        <p:spPr>
          <a:xfrm>
            <a:off x="6351839" y="1964895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몸무게</a:t>
            </a:r>
            <a:endParaRPr lang="ko-KR" altLang="en-US" sz="1400" dirty="0">
              <a:solidFill>
                <a:srgbClr val="FF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0AD77994-9E21-F997-A723-6BB5F7A7C540}"/>
              </a:ext>
            </a:extLst>
          </p:cNvPr>
          <p:cNvSpPr txBox="1"/>
          <p:nvPr/>
        </p:nvSpPr>
        <p:spPr>
          <a:xfrm>
            <a:off x="6351839" y="2272672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학교</a:t>
            </a:r>
            <a:endParaRPr lang="ko-KR" altLang="en-US" sz="1400" dirty="0">
              <a:solidFill>
                <a:srgbClr val="FF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E37647DF-E4B8-8D4B-51B2-38F2904B8837}"/>
              </a:ext>
            </a:extLst>
          </p:cNvPr>
          <p:cNvSpPr txBox="1"/>
          <p:nvPr/>
        </p:nvSpPr>
        <p:spPr>
          <a:xfrm>
            <a:off x="6351839" y="260483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동아리</a:t>
            </a:r>
            <a:endParaRPr lang="ko-KR" altLang="en-US" sz="1400" dirty="0">
              <a:solidFill>
                <a:srgbClr val="FF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09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30" grpId="0"/>
      <p:bldP spid="35" grpId="0"/>
      <p:bldP spid="36" grpId="0"/>
      <p:bldP spid="3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730525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 ExtraBold">
            <a:extLst>
              <a:ext uri="{FF2B5EF4-FFF2-40B4-BE49-F238E27FC236}">
                <a16:creationId xmlns:a16="http://schemas.microsoft.com/office/drawing/2014/main" id="{CCB353CD-8A87-7E6E-ACE3-AD774AC73C04}"/>
              </a:ext>
            </a:extLst>
          </p:cNvPr>
          <p:cNvSpPr txBox="1"/>
          <p:nvPr/>
        </p:nvSpPr>
        <p:spPr>
          <a:xfrm>
            <a:off x="117289" y="190242"/>
            <a:ext cx="6197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현실 세계의 객체를 </a:t>
            </a:r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코틀린으로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표현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574E4743-684B-13B7-E5F8-776C289EA604}"/>
              </a:ext>
            </a:extLst>
          </p:cNvPr>
          <p:cNvSpPr txBox="1"/>
          <p:nvPr/>
        </p:nvSpPr>
        <p:spPr>
          <a:xfrm>
            <a:off x="702647" y="1093164"/>
            <a:ext cx="6817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같은 객체들이 가지는 공통된 값과 기능을 정의한 것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C1C3F9-1EDB-98F5-9EDC-DD3C799B56CC}"/>
              </a:ext>
            </a:extLst>
          </p:cNvPr>
          <p:cNvGrpSpPr/>
          <p:nvPr/>
        </p:nvGrpSpPr>
        <p:grpSpPr>
          <a:xfrm>
            <a:off x="280302" y="2587828"/>
            <a:ext cx="1887055" cy="1997682"/>
            <a:chOff x="280302" y="2587828"/>
            <a:chExt cx="1887055" cy="1997682"/>
          </a:xfrm>
        </p:grpSpPr>
        <p:sp>
          <p:nvSpPr>
            <p:cNvPr id="21" name="나눔스퀘어OTF Bold">
              <a:extLst>
                <a:ext uri="{FF2B5EF4-FFF2-40B4-BE49-F238E27FC236}">
                  <a16:creationId xmlns:a16="http://schemas.microsoft.com/office/drawing/2014/main" id="{AB53DB50-7DA5-617F-A801-6F4485482B7D}"/>
                </a:ext>
              </a:extLst>
            </p:cNvPr>
            <p:cNvSpPr txBox="1"/>
            <p:nvPr/>
          </p:nvSpPr>
          <p:spPr>
            <a:xfrm>
              <a:off x="280302" y="4185400"/>
              <a:ext cx="18870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선생님의 </a:t>
              </a: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추상화</a:t>
              </a:r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598119A0-6CA5-0E4D-C33F-136A3DA62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29" y="2587828"/>
              <a:ext cx="1501200" cy="150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나눔스퀘어OTF Bold">
            <a:extLst>
              <a:ext uri="{FF2B5EF4-FFF2-40B4-BE49-F238E27FC236}">
                <a16:creationId xmlns:a16="http://schemas.microsoft.com/office/drawing/2014/main" id="{75443B87-7B2B-6114-F2A6-801B7A64D430}"/>
              </a:ext>
            </a:extLst>
          </p:cNvPr>
          <p:cNvSpPr txBox="1"/>
          <p:nvPr/>
        </p:nvSpPr>
        <p:spPr>
          <a:xfrm>
            <a:off x="2407956" y="2521449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값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멤버변수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1" name="나눔스퀘어OTF">
            <a:extLst>
              <a:ext uri="{FF2B5EF4-FFF2-40B4-BE49-F238E27FC236}">
                <a16:creationId xmlns:a16="http://schemas.microsoft.com/office/drawing/2014/main" id="{79AF3F4E-854D-2FBB-E2D2-C68309E3398A}"/>
              </a:ext>
            </a:extLst>
          </p:cNvPr>
          <p:cNvSpPr txBox="1"/>
          <p:nvPr/>
        </p:nvSpPr>
        <p:spPr>
          <a:xfrm>
            <a:off x="2771826" y="2955078"/>
            <a:ext cx="17299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이름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나이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과목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담당 학년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교무실</a:t>
            </a:r>
          </a:p>
        </p:txBody>
      </p:sp>
      <p:sp>
        <p:nvSpPr>
          <p:cNvPr id="33" name="나눔스퀘어OTF Bold">
            <a:extLst>
              <a:ext uri="{FF2B5EF4-FFF2-40B4-BE49-F238E27FC236}">
                <a16:creationId xmlns:a16="http://schemas.microsoft.com/office/drawing/2014/main" id="{D0ECA74E-613D-59F2-446A-BBF297D4B72F}"/>
              </a:ext>
            </a:extLst>
          </p:cNvPr>
          <p:cNvSpPr txBox="1"/>
          <p:nvPr/>
        </p:nvSpPr>
        <p:spPr>
          <a:xfrm>
            <a:off x="4865657" y="2521449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메서드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AD39485D-ED75-CC66-AE5C-9CCEFA03DBBB}"/>
              </a:ext>
            </a:extLst>
          </p:cNvPr>
          <p:cNvSpPr txBox="1"/>
          <p:nvPr/>
        </p:nvSpPr>
        <p:spPr>
          <a:xfrm>
            <a:off x="5229527" y="2955078"/>
            <a:ext cx="1729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자기 소개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수업하기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 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BD853E-8B72-39D3-CB88-467DDF39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4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 ExtraBold">
            <a:extLst>
              <a:ext uri="{FF2B5EF4-FFF2-40B4-BE49-F238E27FC236}">
                <a16:creationId xmlns:a16="http://schemas.microsoft.com/office/drawing/2014/main" id="{84F41FFC-25A8-5829-3237-82F5FF8361FF}"/>
              </a:ext>
            </a:extLst>
          </p:cNvPr>
          <p:cNvSpPr txBox="1"/>
          <p:nvPr/>
        </p:nvSpPr>
        <p:spPr>
          <a:xfrm>
            <a:off x="117289" y="190242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추상화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9CF000-DE93-16F7-9409-5F2F7B48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34" y="0"/>
            <a:ext cx="9699477" cy="6858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96B3FD-D2E1-7C12-4E4E-C8CC2C6A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0A1F27FD-75B8-55BB-40ED-760DF3C789F3}"/>
              </a:ext>
            </a:extLst>
          </p:cNvPr>
          <p:cNvSpPr txBox="1"/>
          <p:nvPr/>
        </p:nvSpPr>
        <p:spPr>
          <a:xfrm>
            <a:off x="4894636" y="805794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이름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7E8117C8-E276-12CC-6BD8-B637499D79DB}"/>
              </a:ext>
            </a:extLst>
          </p:cNvPr>
          <p:cNvSpPr txBox="1"/>
          <p:nvPr/>
        </p:nvSpPr>
        <p:spPr>
          <a:xfrm>
            <a:off x="4507853" y="1131434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나이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3E4AB967-6DAE-1FAE-8DE6-1A3B21996672}"/>
              </a:ext>
            </a:extLst>
          </p:cNvPr>
          <p:cNvSpPr txBox="1"/>
          <p:nvPr/>
        </p:nvSpPr>
        <p:spPr>
          <a:xfrm>
            <a:off x="5019532" y="146019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과목</a:t>
            </a: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87179EF9-A26D-7A11-DBE9-342B8108E15A}"/>
              </a:ext>
            </a:extLst>
          </p:cNvPr>
          <p:cNvSpPr txBox="1"/>
          <p:nvPr/>
        </p:nvSpPr>
        <p:spPr>
          <a:xfrm>
            <a:off x="5019530" y="1753506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담당 학년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C6589E00-CBA7-C113-DBA6-7B163312FF79}"/>
              </a:ext>
            </a:extLst>
          </p:cNvPr>
          <p:cNvSpPr txBox="1"/>
          <p:nvPr/>
        </p:nvSpPr>
        <p:spPr>
          <a:xfrm>
            <a:off x="5891030" y="2398864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교무실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2CEF5CD-913D-3E9D-A3B2-B041121E0E6F}"/>
              </a:ext>
            </a:extLst>
          </p:cNvPr>
          <p:cNvSpPr txBox="1"/>
          <p:nvPr/>
        </p:nvSpPr>
        <p:spPr>
          <a:xfrm>
            <a:off x="4560229" y="270575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 수</a:t>
            </a:r>
          </a:p>
        </p:txBody>
      </p:sp>
    </p:spTree>
    <p:extLst>
      <p:ext uri="{BB962C8B-B14F-4D97-AF65-F5344CB8AC3E}">
        <p14:creationId xmlns:p14="http://schemas.microsoft.com/office/powerpoint/2010/main" val="12061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/>
      <p:bldP spid="23" grpId="0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클래스 예제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3505A3C6-FD4F-0A70-D222-EA25B47576CC}"/>
              </a:ext>
            </a:extLst>
          </p:cNvPr>
          <p:cNvSpPr txBox="1"/>
          <p:nvPr/>
        </p:nvSpPr>
        <p:spPr>
          <a:xfrm>
            <a:off x="694873" y="1979356"/>
            <a:ext cx="831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자동차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3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차원 좌표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사람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마인크래프트 스티브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시계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선린 학생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EDFF8DA9-86E7-1D85-7F43-231C7ADF3EC9}"/>
              </a:ext>
            </a:extLst>
          </p:cNvPr>
          <p:cNvSpPr txBox="1"/>
          <p:nvPr/>
        </p:nvSpPr>
        <p:spPr>
          <a:xfrm>
            <a:off x="694873" y="3243496"/>
            <a:ext cx="55515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조건 </a:t>
            </a:r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-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멤버 변수 </a:t>
            </a:r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 이상 사용</a:t>
            </a:r>
            <a:endParaRPr lang="en-US" altLang="ko-KR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	  -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메서드 </a:t>
            </a:r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 이상 사용</a:t>
            </a: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2D845A05-64CB-968F-CAD2-C0F7806D9EAF}"/>
              </a:ext>
            </a:extLst>
          </p:cNvPr>
          <p:cNvSpPr txBox="1"/>
          <p:nvPr/>
        </p:nvSpPr>
        <p:spPr>
          <a:xfrm>
            <a:off x="694873" y="1407285"/>
            <a:ext cx="6085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다음 중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 선택해서 클래스로 구현하기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FFE3F1-4ECF-FC86-5FD0-D3F176CE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2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2206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함수란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5DC468-F91F-D285-1030-5B724DF08ECF}"/>
                  </a:ext>
                </a:extLst>
              </p:cNvPr>
              <p:cNvSpPr txBox="1"/>
              <p:nvPr/>
            </p:nvSpPr>
            <p:spPr>
              <a:xfrm>
                <a:off x="3672115" y="1779301"/>
                <a:ext cx="484777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44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4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ko-KR" sz="4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44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altLang="ko-KR" sz="4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4400" b="0" i="0" smtClean="0">
                          <a:latin typeface="Cambria Math" panose="02040503050406030204" pitchFamily="18" charset="0"/>
                        </a:rPr>
                        <m:t>+7</m:t>
                      </m:r>
                    </m:oMath>
                  </m:oMathPara>
                </a14:m>
                <a:endParaRPr lang="ko-KR" altLang="ko-KR" sz="4400" dirty="0">
                  <a:effectLst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5DC468-F91F-D285-1030-5B724DF08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115" y="1779301"/>
                <a:ext cx="484777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EE87BF-B278-9D73-D3AE-E5EB0375C10A}"/>
                  </a:ext>
                </a:extLst>
              </p:cNvPr>
              <p:cNvSpPr txBox="1"/>
              <p:nvPr/>
            </p:nvSpPr>
            <p:spPr>
              <a:xfrm>
                <a:off x="4762301" y="3835400"/>
                <a:ext cx="266739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EE87BF-B278-9D73-D3AE-E5EB0375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301" y="3835400"/>
                <a:ext cx="2667397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98BD04-32BD-C123-FC3F-9A5F67281126}"/>
                  </a:ext>
                </a:extLst>
              </p:cNvPr>
              <p:cNvSpPr txBox="1"/>
              <p:nvPr/>
            </p:nvSpPr>
            <p:spPr>
              <a:xfrm>
                <a:off x="4918594" y="4946513"/>
                <a:ext cx="235481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ko-KR" sz="4400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98BD04-32BD-C123-FC3F-9A5F67281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594" y="4946513"/>
                <a:ext cx="2354812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714648-18DE-BF4C-EDFB-C46DCBA4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6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802809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4519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클래스 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123B3C87-50F5-F609-1E9F-54F8714C2BC6}"/>
              </a:ext>
            </a:extLst>
          </p:cNvPr>
          <p:cNvSpPr txBox="1"/>
          <p:nvPr/>
        </p:nvSpPr>
        <p:spPr>
          <a:xfrm>
            <a:off x="427719" y="959683"/>
            <a:ext cx="6179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마인크래프트를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코틀린으로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구현해보기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533422B4-8749-11C5-CCC1-38A6AA389FB3}"/>
              </a:ext>
            </a:extLst>
          </p:cNvPr>
          <p:cNvSpPr txBox="1"/>
          <p:nvPr/>
        </p:nvSpPr>
        <p:spPr>
          <a:xfrm>
            <a:off x="558351" y="1748523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조건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23B787D5-6E74-AD6D-5FDA-EA84C280009D}"/>
              </a:ext>
            </a:extLst>
          </p:cNvPr>
          <p:cNvSpPr txBox="1"/>
          <p:nvPr/>
        </p:nvSpPr>
        <p:spPr>
          <a:xfrm>
            <a:off x="741141" y="2231646"/>
            <a:ext cx="5580374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좀비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스켈레톤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크리퍼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주민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플레이어 구현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클래스에 멤버 변수와 메소드 각각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 이상 사용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나눔스퀘어OTF Bold">
            <a:extLst>
              <a:ext uri="{FF2B5EF4-FFF2-40B4-BE49-F238E27FC236}">
                <a16:creationId xmlns:a16="http://schemas.microsoft.com/office/drawing/2014/main" id="{550FF830-97BF-EA9B-EA83-68A82DFDB0AE}"/>
              </a:ext>
            </a:extLst>
          </p:cNvPr>
          <p:cNvSpPr txBox="1"/>
          <p:nvPr/>
        </p:nvSpPr>
        <p:spPr>
          <a:xfrm>
            <a:off x="558351" y="3568660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기한</a:t>
            </a: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E8F52CEC-CAB3-449D-CB35-6632D34251A2}"/>
              </a:ext>
            </a:extLst>
          </p:cNvPr>
          <p:cNvSpPr txBox="1"/>
          <p:nvPr/>
        </p:nvSpPr>
        <p:spPr>
          <a:xfrm>
            <a:off x="741141" y="4051783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28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토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자정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8144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802809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4519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4354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클래스 이해 못했다면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…?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1E21676A-F056-E156-C790-8DD66B1CBE3F}"/>
              </a:ext>
            </a:extLst>
          </p:cNvPr>
          <p:cNvSpPr txBox="1"/>
          <p:nvPr/>
        </p:nvSpPr>
        <p:spPr>
          <a:xfrm>
            <a:off x="226690" y="959683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이 유튜브 영상 참고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DADBC6-FB9D-5847-314C-0E71ABE2DB68}"/>
              </a:ext>
            </a:extLst>
          </p:cNvPr>
          <p:cNvSpPr>
            <a:spLocks/>
          </p:cNvSpPr>
          <p:nvPr/>
        </p:nvSpPr>
        <p:spPr>
          <a:xfrm>
            <a:off x="-2393043" y="50394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8BBB20-563D-B525-81E0-4F168AE9A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5" b="15979"/>
          <a:stretch/>
        </p:blipFill>
        <p:spPr>
          <a:xfrm>
            <a:off x="684223" y="1821444"/>
            <a:ext cx="4354077" cy="3418013"/>
          </a:xfrm>
          <a:prstGeom prst="rect">
            <a:avLst/>
          </a:prstGeom>
        </p:spPr>
      </p:pic>
      <p:sp>
        <p:nvSpPr>
          <p:cNvPr id="39" name="나눔스퀘어 Light">
            <a:extLst>
              <a:ext uri="{FF2B5EF4-FFF2-40B4-BE49-F238E27FC236}">
                <a16:creationId xmlns:a16="http://schemas.microsoft.com/office/drawing/2014/main" id="{90BC64CB-4FF5-A514-53AC-2724D2222AA2}"/>
              </a:ext>
            </a:extLst>
          </p:cNvPr>
          <p:cNvSpPr txBox="1"/>
          <p:nvPr/>
        </p:nvSpPr>
        <p:spPr>
          <a:xfrm>
            <a:off x="1399269" y="5402699"/>
            <a:ext cx="3790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https://youtu.be/cg1xvFy1JQQ</a:t>
            </a:r>
          </a:p>
        </p:txBody>
      </p:sp>
    </p:spTree>
    <p:extLst>
      <p:ext uri="{BB962C8B-B14F-4D97-AF65-F5344CB8AC3E}">
        <p14:creationId xmlns:p14="http://schemas.microsoft.com/office/powerpoint/2010/main" val="808641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802809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4519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4354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클래스 이해 못했다면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…?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1E21676A-F056-E156-C790-8DD66B1CBE3F}"/>
              </a:ext>
            </a:extLst>
          </p:cNvPr>
          <p:cNvSpPr txBox="1"/>
          <p:nvPr/>
        </p:nvSpPr>
        <p:spPr>
          <a:xfrm>
            <a:off x="226690" y="959683"/>
            <a:ext cx="277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2. Kotlin </a:t>
            </a:r>
            <a:r>
              <a:rPr lang="ko-KR" altLang="en-US" sz="2400" dirty="0"/>
              <a:t>강의 수강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DADBC6-FB9D-5847-314C-0E71ABE2DB68}"/>
              </a:ext>
            </a:extLst>
          </p:cNvPr>
          <p:cNvSpPr>
            <a:spLocks/>
          </p:cNvSpPr>
          <p:nvPr/>
        </p:nvSpPr>
        <p:spPr>
          <a:xfrm>
            <a:off x="-2393043" y="50394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234E7FA-2D30-803B-CC12-281B1AE7129A}"/>
              </a:ext>
            </a:extLst>
          </p:cNvPr>
          <p:cNvGrpSpPr/>
          <p:nvPr/>
        </p:nvGrpSpPr>
        <p:grpSpPr>
          <a:xfrm>
            <a:off x="446465" y="1621402"/>
            <a:ext cx="10325369" cy="4835375"/>
            <a:chOff x="446465" y="1621402"/>
            <a:chExt cx="10325369" cy="4835375"/>
          </a:xfrm>
        </p:grpSpPr>
        <p:sp>
          <p:nvSpPr>
            <p:cNvPr id="18" name="나눔스퀘어OTF">
              <a:extLst>
                <a:ext uri="{FF2B5EF4-FFF2-40B4-BE49-F238E27FC236}">
                  <a16:creationId xmlns:a16="http://schemas.microsoft.com/office/drawing/2014/main" id="{02622BB7-07A7-39C9-6187-E08FB67AB159}"/>
                </a:ext>
              </a:extLst>
            </p:cNvPr>
            <p:cNvSpPr txBox="1"/>
            <p:nvPr/>
          </p:nvSpPr>
          <p:spPr>
            <a:xfrm>
              <a:off x="8586620" y="6045080"/>
              <a:ext cx="2185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들어야 하는 강의들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65BFC53-26B0-92B2-E721-669ECA0ED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65" y="1621402"/>
              <a:ext cx="8040309" cy="4835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4351659-B987-5575-D4CC-F8F0FB7DCA96}"/>
                </a:ext>
              </a:extLst>
            </p:cNvPr>
            <p:cNvSpPr/>
            <p:nvPr/>
          </p:nvSpPr>
          <p:spPr>
            <a:xfrm>
              <a:off x="546311" y="1983689"/>
              <a:ext cx="7692696" cy="9935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415F94-D410-73EC-F9A0-511D0D9ECB31}"/>
                </a:ext>
              </a:extLst>
            </p:cNvPr>
            <p:cNvSpPr/>
            <p:nvPr/>
          </p:nvSpPr>
          <p:spPr>
            <a:xfrm>
              <a:off x="546311" y="3634396"/>
              <a:ext cx="7692696" cy="3622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D304196-1558-2AC3-D17D-D46E97C14D68}"/>
                </a:ext>
              </a:extLst>
            </p:cNvPr>
            <p:cNvSpPr/>
            <p:nvPr/>
          </p:nvSpPr>
          <p:spPr>
            <a:xfrm>
              <a:off x="546311" y="4343753"/>
              <a:ext cx="7692696" cy="6859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2D6AC4-4DBA-A7F2-F4F8-4EB59AFA002D}"/>
                </a:ext>
              </a:extLst>
            </p:cNvPr>
            <p:cNvSpPr/>
            <p:nvPr/>
          </p:nvSpPr>
          <p:spPr>
            <a:xfrm>
              <a:off x="546311" y="5666715"/>
              <a:ext cx="7692696" cy="6859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898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802809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4519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클래스 정리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1E21676A-F056-E156-C790-8DD66B1CBE3F}"/>
              </a:ext>
            </a:extLst>
          </p:cNvPr>
          <p:cNvSpPr txBox="1"/>
          <p:nvPr/>
        </p:nvSpPr>
        <p:spPr>
          <a:xfrm>
            <a:off x="226690" y="959683"/>
            <a:ext cx="9076524" cy="4424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클래스를 만드는 것은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새로운 자료형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만드는 것이다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클래스를 사용해서 만든 게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객체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클래스는 멤버 변수와 메서드를 가지고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클래스를 사용해서 객체를 만들 때 해당 클래스의 생성자가 실행된다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클래스의 모든 멤버 변수는 선언이 된 후 값이 할당 돼야한다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선언만 하고 싶은 경우에는 </a:t>
            </a:r>
            <a:r>
              <a:rPr lang="en-US" altLang="ko-KR" sz="2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lateinit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붙여 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DADBC6-FB9D-5847-314C-0E71ABE2DB68}"/>
              </a:ext>
            </a:extLst>
          </p:cNvPr>
          <p:cNvSpPr>
            <a:spLocks/>
          </p:cNvSpPr>
          <p:nvPr/>
        </p:nvSpPr>
        <p:spPr>
          <a:xfrm>
            <a:off x="-2393043" y="50394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8826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4883168" y="2644170"/>
            <a:ext cx="24256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상속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46F6D3-020C-F3FA-B03B-4D6AF3A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0634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25BB44-2909-6B96-2B87-B0F48A0A6FB1}"/>
              </a:ext>
            </a:extLst>
          </p:cNvPr>
          <p:cNvSpPr/>
          <p:nvPr/>
        </p:nvSpPr>
        <p:spPr>
          <a:xfrm>
            <a:off x="2945572" y="1321891"/>
            <a:ext cx="1502548" cy="14166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 ExtraBold">
            <a:extLst>
              <a:ext uri="{FF2B5EF4-FFF2-40B4-BE49-F238E27FC236}">
                <a16:creationId xmlns:a16="http://schemas.microsoft.com/office/drawing/2014/main" id="{CCB353CD-8A87-7E6E-ACE3-AD774AC73C04}"/>
              </a:ext>
            </a:extLst>
          </p:cNvPr>
          <p:cNvSpPr txBox="1"/>
          <p:nvPr/>
        </p:nvSpPr>
        <p:spPr>
          <a:xfrm>
            <a:off x="117289" y="190242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상속</a:t>
            </a:r>
            <a:endParaRPr lang="ko-KR" altLang="en-US"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C1C3F9-1EDB-98F5-9EDC-DD3C799B56CC}"/>
              </a:ext>
            </a:extLst>
          </p:cNvPr>
          <p:cNvGrpSpPr/>
          <p:nvPr/>
        </p:nvGrpSpPr>
        <p:grpSpPr>
          <a:xfrm>
            <a:off x="280302" y="3742339"/>
            <a:ext cx="1887055" cy="1997682"/>
            <a:chOff x="280302" y="2587828"/>
            <a:chExt cx="1887055" cy="1997682"/>
          </a:xfrm>
        </p:grpSpPr>
        <p:sp>
          <p:nvSpPr>
            <p:cNvPr id="21" name="나눔스퀘어OTF Bold">
              <a:extLst>
                <a:ext uri="{FF2B5EF4-FFF2-40B4-BE49-F238E27FC236}">
                  <a16:creationId xmlns:a16="http://schemas.microsoft.com/office/drawing/2014/main" id="{AB53DB50-7DA5-617F-A801-6F4485482B7D}"/>
                </a:ext>
              </a:extLst>
            </p:cNvPr>
            <p:cNvSpPr txBox="1"/>
            <p:nvPr/>
          </p:nvSpPr>
          <p:spPr>
            <a:xfrm>
              <a:off x="280302" y="4185400"/>
              <a:ext cx="18870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선생님의 </a:t>
              </a:r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추상화</a:t>
              </a:r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598119A0-6CA5-0E4D-C33F-136A3DA62B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10" y="2587828"/>
              <a:ext cx="1501200" cy="150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1831568-609E-8575-011C-C4CFA28DDE0D}"/>
              </a:ext>
            </a:extLst>
          </p:cNvPr>
          <p:cNvGrpSpPr/>
          <p:nvPr/>
        </p:nvGrpSpPr>
        <p:grpSpPr>
          <a:xfrm>
            <a:off x="279953" y="1064760"/>
            <a:ext cx="1653017" cy="2026721"/>
            <a:chOff x="279953" y="2296945"/>
            <a:chExt cx="1653017" cy="2026721"/>
          </a:xfrm>
        </p:grpSpPr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F81EDEF7-72FA-CC35-97D6-074D082312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87" y="2296945"/>
              <a:ext cx="1502548" cy="1502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나눔스퀘어OTF Bold">
              <a:extLst>
                <a:ext uri="{FF2B5EF4-FFF2-40B4-BE49-F238E27FC236}">
                  <a16:creationId xmlns:a16="http://schemas.microsoft.com/office/drawing/2014/main" id="{97ED52A1-881F-D7FC-D3E1-D6C0BE256B3B}"/>
                </a:ext>
              </a:extLst>
            </p:cNvPr>
            <p:cNvSpPr txBox="1"/>
            <p:nvPr/>
          </p:nvSpPr>
          <p:spPr>
            <a:xfrm>
              <a:off x="279953" y="3923556"/>
              <a:ext cx="1653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학생의 추상화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41F8715-274D-1A24-B921-E2F0FB093B5D}"/>
              </a:ext>
            </a:extLst>
          </p:cNvPr>
          <p:cNvGrpSpPr/>
          <p:nvPr/>
        </p:nvGrpSpPr>
        <p:grpSpPr>
          <a:xfrm>
            <a:off x="2756402" y="767255"/>
            <a:ext cx="4852309" cy="2621731"/>
            <a:chOff x="2756402" y="476301"/>
            <a:chExt cx="4852309" cy="2621731"/>
          </a:xfrm>
        </p:grpSpPr>
        <p:sp>
          <p:nvSpPr>
            <p:cNvPr id="41" name="나눔스퀘어OTF Bold">
              <a:extLst>
                <a:ext uri="{FF2B5EF4-FFF2-40B4-BE49-F238E27FC236}">
                  <a16:creationId xmlns:a16="http://schemas.microsoft.com/office/drawing/2014/main" id="{800BFE95-DA7A-CCCD-1124-719965B447CE}"/>
                </a:ext>
              </a:extLst>
            </p:cNvPr>
            <p:cNvSpPr txBox="1"/>
            <p:nvPr/>
          </p:nvSpPr>
          <p:spPr>
            <a:xfrm>
              <a:off x="2756402" y="476301"/>
              <a:ext cx="1949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값 </a:t>
              </a:r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멤버 변수</a:t>
              </a:r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2" name="나눔스퀘어OTF">
              <a:extLst>
                <a:ext uri="{FF2B5EF4-FFF2-40B4-BE49-F238E27FC236}">
                  <a16:creationId xmlns:a16="http://schemas.microsoft.com/office/drawing/2014/main" id="{D8F89C1D-5284-B9BF-6245-105DE8AB20F9}"/>
                </a:ext>
              </a:extLst>
            </p:cNvPr>
            <p:cNvSpPr txBox="1"/>
            <p:nvPr/>
          </p:nvSpPr>
          <p:spPr>
            <a:xfrm>
              <a:off x="2945572" y="1066707"/>
              <a:ext cx="110318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이름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나이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키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몸무게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학교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점수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동아리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3" name="나눔스퀘어OTF Bold">
              <a:extLst>
                <a:ext uri="{FF2B5EF4-FFF2-40B4-BE49-F238E27FC236}">
                  <a16:creationId xmlns:a16="http://schemas.microsoft.com/office/drawing/2014/main" id="{E9694E39-E763-B05E-8388-3B273EF2D017}"/>
                </a:ext>
              </a:extLst>
            </p:cNvPr>
            <p:cNvSpPr txBox="1"/>
            <p:nvPr/>
          </p:nvSpPr>
          <p:spPr>
            <a:xfrm>
              <a:off x="5736082" y="476301"/>
              <a:ext cx="1872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기능 </a:t>
              </a:r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메소드</a:t>
              </a:r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4" name="나눔스퀘어OTF">
              <a:extLst>
                <a:ext uri="{FF2B5EF4-FFF2-40B4-BE49-F238E27FC236}">
                  <a16:creationId xmlns:a16="http://schemas.microsoft.com/office/drawing/2014/main" id="{F1F99A50-1E19-8A7D-B942-4AF5E49D1DE9}"/>
                </a:ext>
              </a:extLst>
            </p:cNvPr>
            <p:cNvSpPr txBox="1"/>
            <p:nvPr/>
          </p:nvSpPr>
          <p:spPr>
            <a:xfrm>
              <a:off x="6009834" y="1066707"/>
              <a:ext cx="137088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인사 하기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걷기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말하기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공부 하기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등교 하기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EDF6D6-C8E5-EAAE-C72D-E4489227D718}"/>
              </a:ext>
            </a:extLst>
          </p:cNvPr>
          <p:cNvGrpSpPr/>
          <p:nvPr/>
        </p:nvGrpSpPr>
        <p:grpSpPr>
          <a:xfrm>
            <a:off x="2756402" y="3707313"/>
            <a:ext cx="5044307" cy="2898730"/>
            <a:chOff x="2756402" y="3956941"/>
            <a:chExt cx="5044307" cy="2898730"/>
          </a:xfrm>
        </p:grpSpPr>
        <p:sp>
          <p:nvSpPr>
            <p:cNvPr id="31" name="나눔스퀘어OTF">
              <a:extLst>
                <a:ext uri="{FF2B5EF4-FFF2-40B4-BE49-F238E27FC236}">
                  <a16:creationId xmlns:a16="http://schemas.microsoft.com/office/drawing/2014/main" id="{79AF3F4E-854D-2FBB-E2D2-C68309E3398A}"/>
                </a:ext>
              </a:extLst>
            </p:cNvPr>
            <p:cNvSpPr txBox="1"/>
            <p:nvPr/>
          </p:nvSpPr>
          <p:spPr>
            <a:xfrm>
              <a:off x="2945572" y="4547347"/>
              <a:ext cx="137088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이름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나이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키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몸무게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학교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과목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담당 학년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교무실</a:t>
              </a:r>
            </a:p>
          </p:txBody>
        </p:sp>
        <p:sp>
          <p:nvSpPr>
            <p:cNvPr id="34" name="나눔스퀘어OTF">
              <a:extLst>
                <a:ext uri="{FF2B5EF4-FFF2-40B4-BE49-F238E27FC236}">
                  <a16:creationId xmlns:a16="http://schemas.microsoft.com/office/drawing/2014/main" id="{AD39485D-ED75-CC66-AE5C-9CCEFA03DBBB}"/>
                </a:ext>
              </a:extLst>
            </p:cNvPr>
            <p:cNvSpPr txBox="1"/>
            <p:nvPr/>
          </p:nvSpPr>
          <p:spPr>
            <a:xfrm>
              <a:off x="6009834" y="4547347"/>
              <a:ext cx="179087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인사 하기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걷기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말하기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정보 보여주기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수업하기</a:t>
              </a:r>
              <a:endPara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문제 내기</a:t>
              </a:r>
            </a:p>
          </p:txBody>
        </p:sp>
        <p:sp>
          <p:nvSpPr>
            <p:cNvPr id="45" name="나눔스퀘어OTF Bold">
              <a:extLst>
                <a:ext uri="{FF2B5EF4-FFF2-40B4-BE49-F238E27FC236}">
                  <a16:creationId xmlns:a16="http://schemas.microsoft.com/office/drawing/2014/main" id="{FE387428-4F74-DD90-E118-70BBD0F2A893}"/>
                </a:ext>
              </a:extLst>
            </p:cNvPr>
            <p:cNvSpPr txBox="1"/>
            <p:nvPr/>
          </p:nvSpPr>
          <p:spPr>
            <a:xfrm>
              <a:off x="2756402" y="3956941"/>
              <a:ext cx="1949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값 </a:t>
              </a:r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멤버 변수</a:t>
              </a:r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46" name="나눔스퀘어OTF Bold">
              <a:extLst>
                <a:ext uri="{FF2B5EF4-FFF2-40B4-BE49-F238E27FC236}">
                  <a16:creationId xmlns:a16="http://schemas.microsoft.com/office/drawing/2014/main" id="{3FC2CCFE-C244-1BD9-3A05-56460BA9A10D}"/>
                </a:ext>
              </a:extLst>
            </p:cNvPr>
            <p:cNvSpPr txBox="1"/>
            <p:nvPr/>
          </p:nvSpPr>
          <p:spPr>
            <a:xfrm>
              <a:off x="5736082" y="3956941"/>
              <a:ext cx="1872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기능 </a:t>
              </a:r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(</a:t>
              </a:r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메소드</a:t>
              </a:r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)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8133936-A190-8DD6-6BB5-2A72C08039D1}"/>
              </a:ext>
            </a:extLst>
          </p:cNvPr>
          <p:cNvSpPr/>
          <p:nvPr/>
        </p:nvSpPr>
        <p:spPr>
          <a:xfrm>
            <a:off x="2945572" y="4289083"/>
            <a:ext cx="1502548" cy="14509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826266-2551-43AD-CE7F-AE543EC4EC9C}"/>
              </a:ext>
            </a:extLst>
          </p:cNvPr>
          <p:cNvSpPr/>
          <p:nvPr/>
        </p:nvSpPr>
        <p:spPr>
          <a:xfrm>
            <a:off x="5983479" y="1347292"/>
            <a:ext cx="1502548" cy="9006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06FEC25-0A49-9515-4B37-D4062C14B8C3}"/>
              </a:ext>
            </a:extLst>
          </p:cNvPr>
          <p:cNvSpPr/>
          <p:nvPr/>
        </p:nvSpPr>
        <p:spPr>
          <a:xfrm>
            <a:off x="5983479" y="4314483"/>
            <a:ext cx="1502548" cy="84171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나눔스퀘어OTF">
            <a:extLst>
              <a:ext uri="{FF2B5EF4-FFF2-40B4-BE49-F238E27FC236}">
                <a16:creationId xmlns:a16="http://schemas.microsoft.com/office/drawing/2014/main" id="{772B9872-DB10-301B-AEC5-955CC962209F}"/>
              </a:ext>
            </a:extLst>
          </p:cNvPr>
          <p:cNvSpPr txBox="1"/>
          <p:nvPr/>
        </p:nvSpPr>
        <p:spPr>
          <a:xfrm>
            <a:off x="7895771" y="2967335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공통된 멤버 변수와 메소드 존재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889AD8-26C1-382C-4B08-7722C8BC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41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 animBg="1"/>
      <p:bldP spid="50" grpId="0" animBg="1"/>
      <p:bldP spid="51" grpId="0" animBg="1"/>
      <p:bldP spid="5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 ExtraBold">
            <a:extLst>
              <a:ext uri="{FF2B5EF4-FFF2-40B4-BE49-F238E27FC236}">
                <a16:creationId xmlns:a16="http://schemas.microsoft.com/office/drawing/2014/main" id="{CCB353CD-8A87-7E6E-ACE3-AD774AC73C04}"/>
              </a:ext>
            </a:extLst>
          </p:cNvPr>
          <p:cNvSpPr txBox="1"/>
          <p:nvPr/>
        </p:nvSpPr>
        <p:spPr>
          <a:xfrm>
            <a:off x="117289" y="190242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상속</a:t>
            </a:r>
            <a:endParaRPr lang="ko-KR" altLang="en-US"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DDBD48C5-D124-A07A-8FD8-0C4028B67A92}"/>
              </a:ext>
            </a:extLst>
          </p:cNvPr>
          <p:cNvSpPr txBox="1"/>
          <p:nvPr/>
        </p:nvSpPr>
        <p:spPr>
          <a:xfrm>
            <a:off x="529771" y="1035626"/>
            <a:ext cx="8775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클래스들의 멤버 변수와 메소드 들을 사용할 수 있게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D01446A-5EE1-69A3-D240-3FCDB0F4496F}"/>
              </a:ext>
            </a:extLst>
          </p:cNvPr>
          <p:cNvGrpSpPr/>
          <p:nvPr/>
        </p:nvGrpSpPr>
        <p:grpSpPr>
          <a:xfrm>
            <a:off x="1121147" y="2400444"/>
            <a:ext cx="3989368" cy="4145218"/>
            <a:chOff x="1121147" y="2155915"/>
            <a:chExt cx="3989368" cy="414521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660E145-9E5B-9257-AF62-BC2A07B54683}"/>
                </a:ext>
              </a:extLst>
            </p:cNvPr>
            <p:cNvSpPr/>
            <p:nvPr/>
          </p:nvSpPr>
          <p:spPr>
            <a:xfrm>
              <a:off x="1121147" y="2155915"/>
              <a:ext cx="1643578" cy="1643578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부모</a:t>
              </a:r>
              <a:endPara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sz="28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클래스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F65400F-9BFA-F1D1-B9A4-CECE4340E0FD}"/>
                </a:ext>
              </a:extLst>
            </p:cNvPr>
            <p:cNvSpPr/>
            <p:nvPr/>
          </p:nvSpPr>
          <p:spPr>
            <a:xfrm>
              <a:off x="1121147" y="4657555"/>
              <a:ext cx="1643578" cy="1643578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자식</a:t>
              </a:r>
              <a:endPara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sz="28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클래스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6248DACD-E6BD-7EB1-7ABC-2AF504CB46ED}"/>
                </a:ext>
              </a:extLst>
            </p:cNvPr>
            <p:cNvCxnSpPr>
              <a:stCxn id="37" idx="0"/>
              <a:endCxn id="3" idx="4"/>
            </p:cNvCxnSpPr>
            <p:nvPr/>
          </p:nvCxnSpPr>
          <p:spPr>
            <a:xfrm flipV="1">
              <a:off x="1942936" y="3799493"/>
              <a:ext cx="0" cy="85806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나눔스퀘어OTF">
              <a:extLst>
                <a:ext uri="{FF2B5EF4-FFF2-40B4-BE49-F238E27FC236}">
                  <a16:creationId xmlns:a16="http://schemas.microsoft.com/office/drawing/2014/main" id="{07A145CE-5311-9069-85C1-8DCBEE667A34}"/>
                </a:ext>
              </a:extLst>
            </p:cNvPr>
            <p:cNvSpPr txBox="1"/>
            <p:nvPr/>
          </p:nvSpPr>
          <p:spPr>
            <a:xfrm>
              <a:off x="2925301" y="2777649"/>
              <a:ext cx="2185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상속 해주는 클래스</a:t>
              </a:r>
            </a:p>
          </p:txBody>
        </p:sp>
        <p:sp>
          <p:nvSpPr>
            <p:cNvPr id="49" name="나눔스퀘어OTF">
              <a:extLst>
                <a:ext uri="{FF2B5EF4-FFF2-40B4-BE49-F238E27FC236}">
                  <a16:creationId xmlns:a16="http://schemas.microsoft.com/office/drawing/2014/main" id="{FDA5968A-4F16-6C2B-80D4-F4CB24108AB0}"/>
                </a:ext>
              </a:extLst>
            </p:cNvPr>
            <p:cNvSpPr txBox="1"/>
            <p:nvPr/>
          </p:nvSpPr>
          <p:spPr>
            <a:xfrm>
              <a:off x="2925301" y="5279289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상속 받는 클래스</a:t>
              </a:r>
            </a:p>
          </p:txBody>
        </p:sp>
      </p:grpSp>
      <p:sp>
        <p:nvSpPr>
          <p:cNvPr id="54" name="나눔스퀘어OTF">
            <a:extLst>
              <a:ext uri="{FF2B5EF4-FFF2-40B4-BE49-F238E27FC236}">
                <a16:creationId xmlns:a16="http://schemas.microsoft.com/office/drawing/2014/main" id="{E0181FC5-7306-BBEE-3CFC-8F5A7319058F}"/>
              </a:ext>
            </a:extLst>
          </p:cNvPr>
          <p:cNvSpPr txBox="1"/>
          <p:nvPr/>
        </p:nvSpPr>
        <p:spPr>
          <a:xfrm>
            <a:off x="529771" y="1616456"/>
            <a:ext cx="5274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Kotlin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에서는 하나의 클래스만 상속 받을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23F134-FD50-6CE5-305C-A37F214C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771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 ExtraBold">
            <a:extLst>
              <a:ext uri="{FF2B5EF4-FFF2-40B4-BE49-F238E27FC236}">
                <a16:creationId xmlns:a16="http://schemas.microsoft.com/office/drawing/2014/main" id="{CCB353CD-8A87-7E6E-ACE3-AD774AC73C04}"/>
              </a:ext>
            </a:extLst>
          </p:cNvPr>
          <p:cNvSpPr txBox="1"/>
          <p:nvPr/>
        </p:nvSpPr>
        <p:spPr>
          <a:xfrm>
            <a:off x="117289" y="190242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4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상속</a:t>
            </a:r>
            <a:endParaRPr lang="ko-KR" altLang="en-US"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23F134-FD50-6CE5-305C-A37F214C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67</a:t>
            </a:fld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62E2789-B685-D646-AE78-46825FF190FC}"/>
              </a:ext>
            </a:extLst>
          </p:cNvPr>
          <p:cNvGrpSpPr/>
          <p:nvPr/>
        </p:nvGrpSpPr>
        <p:grpSpPr>
          <a:xfrm>
            <a:off x="2257024" y="286543"/>
            <a:ext cx="5310103" cy="2452001"/>
            <a:chOff x="2257024" y="286543"/>
            <a:chExt cx="5310103" cy="245200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18B9F14B-EF40-1DBF-05B8-EDAECA5DB7BF}"/>
                </a:ext>
              </a:extLst>
            </p:cNvPr>
            <p:cNvGrpSpPr/>
            <p:nvPr/>
          </p:nvGrpSpPr>
          <p:grpSpPr>
            <a:xfrm>
              <a:off x="4159367" y="519558"/>
              <a:ext cx="1292357" cy="1768699"/>
              <a:chOff x="6286747" y="2377156"/>
              <a:chExt cx="1292357" cy="1768699"/>
            </a:xfrm>
          </p:grpSpPr>
          <p:sp>
            <p:nvSpPr>
              <p:cNvPr id="38" name="나눔스퀘어OTF">
                <a:extLst>
                  <a:ext uri="{FF2B5EF4-FFF2-40B4-BE49-F238E27FC236}">
                    <a16:creationId xmlns:a16="http://schemas.microsoft.com/office/drawing/2014/main" id="{07323DF2-1FC9-DCE5-D39D-4E16C53B4CB8}"/>
                  </a:ext>
                </a:extLst>
              </p:cNvPr>
              <p:cNvSpPr txBox="1"/>
              <p:nvPr/>
            </p:nvSpPr>
            <p:spPr>
              <a:xfrm>
                <a:off x="6475917" y="2668527"/>
                <a:ext cx="110318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이름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나이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키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몸무게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학교</a:t>
                </a:r>
              </a:p>
            </p:txBody>
          </p:sp>
          <p:sp>
            <p:nvSpPr>
              <p:cNvPr id="40" name="나눔스퀘어OTF Bold">
                <a:extLst>
                  <a:ext uri="{FF2B5EF4-FFF2-40B4-BE49-F238E27FC236}">
                    <a16:creationId xmlns:a16="http://schemas.microsoft.com/office/drawing/2014/main" id="{AF68CB47-74FC-EEAC-E2B2-AA5127AE8934}"/>
                  </a:ext>
                </a:extLst>
              </p:cNvPr>
              <p:cNvSpPr txBox="1"/>
              <p:nvPr/>
            </p:nvSpPr>
            <p:spPr>
              <a:xfrm>
                <a:off x="6286747" y="2377156"/>
                <a:ext cx="12137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값 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</a:t>
                </a:r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멤버 변수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)</a:t>
                </a:r>
                <a:endParaRPr lang="ko-KR" altLang="en-US" sz="1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9A5F39C-05F1-A8CE-31D4-15F1A2D6EF5C}"/>
                </a:ext>
              </a:extLst>
            </p:cNvPr>
            <p:cNvGrpSpPr/>
            <p:nvPr/>
          </p:nvGrpSpPr>
          <p:grpSpPr>
            <a:xfrm>
              <a:off x="5640894" y="519558"/>
              <a:ext cx="1644640" cy="1214701"/>
              <a:chOff x="9266427" y="2377156"/>
              <a:chExt cx="1644640" cy="1214701"/>
            </a:xfrm>
          </p:grpSpPr>
          <p:sp>
            <p:nvSpPr>
              <p:cNvPr id="39" name="나눔스퀘어OTF">
                <a:extLst>
                  <a:ext uri="{FF2B5EF4-FFF2-40B4-BE49-F238E27FC236}">
                    <a16:creationId xmlns:a16="http://schemas.microsoft.com/office/drawing/2014/main" id="{A376666A-0FA6-2BB6-4463-FDF566F48915}"/>
                  </a:ext>
                </a:extLst>
              </p:cNvPr>
              <p:cNvSpPr txBox="1"/>
              <p:nvPr/>
            </p:nvSpPr>
            <p:spPr>
              <a:xfrm>
                <a:off x="9540179" y="2668527"/>
                <a:ext cx="13708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인사 하기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걷기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말하기</a:t>
                </a:r>
              </a:p>
            </p:txBody>
          </p:sp>
          <p:sp>
            <p:nvSpPr>
              <p:cNvPr id="41" name="나눔스퀘어OTF Bold">
                <a:extLst>
                  <a:ext uri="{FF2B5EF4-FFF2-40B4-BE49-F238E27FC236}">
                    <a16:creationId xmlns:a16="http://schemas.microsoft.com/office/drawing/2014/main" id="{4A6402E7-B4E6-9F31-3EE8-CF2FDE5115D5}"/>
                  </a:ext>
                </a:extLst>
              </p:cNvPr>
              <p:cNvSpPr txBox="1"/>
              <p:nvPr/>
            </p:nvSpPr>
            <p:spPr>
              <a:xfrm>
                <a:off x="9266427" y="2377156"/>
                <a:ext cx="11689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기능 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</a:t>
                </a:r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메소드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)</a:t>
                </a:r>
                <a:endParaRPr lang="ko-KR" altLang="en-US" sz="1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9871555-E6C6-4635-EB23-C0D178410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911" y="498584"/>
              <a:ext cx="1708750" cy="170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나눔스퀘어OTF Bold">
              <a:extLst>
                <a:ext uri="{FF2B5EF4-FFF2-40B4-BE49-F238E27FC236}">
                  <a16:creationId xmlns:a16="http://schemas.microsoft.com/office/drawing/2014/main" id="{BE05029D-C49C-CC03-628B-644EBC11DC0A}"/>
                </a:ext>
              </a:extLst>
            </p:cNvPr>
            <p:cNvSpPr txBox="1"/>
            <p:nvPr/>
          </p:nvSpPr>
          <p:spPr>
            <a:xfrm>
              <a:off x="2681460" y="2303636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사람의 클래스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62231F8-750C-8ECA-C2B5-623296495539}"/>
                </a:ext>
              </a:extLst>
            </p:cNvPr>
            <p:cNvSpPr/>
            <p:nvPr/>
          </p:nvSpPr>
          <p:spPr>
            <a:xfrm>
              <a:off x="2257024" y="286543"/>
              <a:ext cx="5310103" cy="24520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04B37AA-3FDD-FAFE-616C-904449535910}"/>
              </a:ext>
            </a:extLst>
          </p:cNvPr>
          <p:cNvGrpSpPr/>
          <p:nvPr/>
        </p:nvGrpSpPr>
        <p:grpSpPr>
          <a:xfrm>
            <a:off x="193950" y="4119990"/>
            <a:ext cx="3015782" cy="2452001"/>
            <a:chOff x="193950" y="4119990"/>
            <a:chExt cx="3015782" cy="245200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62024F-B651-0DF7-EEE2-D74B930C11A3}"/>
                </a:ext>
              </a:extLst>
            </p:cNvPr>
            <p:cNvGrpSpPr/>
            <p:nvPr/>
          </p:nvGrpSpPr>
          <p:grpSpPr>
            <a:xfrm>
              <a:off x="193950" y="4324469"/>
              <a:ext cx="1206148" cy="2207043"/>
              <a:chOff x="127720" y="1496712"/>
              <a:chExt cx="1206148" cy="2207043"/>
            </a:xfrm>
          </p:grpSpPr>
          <p:pic>
            <p:nvPicPr>
              <p:cNvPr id="26" name="Picture 2">
                <a:extLst>
                  <a:ext uri="{FF2B5EF4-FFF2-40B4-BE49-F238E27FC236}">
                    <a16:creationId xmlns:a16="http://schemas.microsoft.com/office/drawing/2014/main" id="{AF866A97-401C-2D39-3B69-D93DAAE79C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271" y="1496712"/>
                <a:ext cx="1070597" cy="1070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나눔스퀘어OTF Bold">
                <a:extLst>
                  <a:ext uri="{FF2B5EF4-FFF2-40B4-BE49-F238E27FC236}">
                    <a16:creationId xmlns:a16="http://schemas.microsoft.com/office/drawing/2014/main" id="{9C3E9D60-C08F-F648-874C-E00548907F0A}"/>
                  </a:ext>
                </a:extLst>
              </p:cNvPr>
              <p:cNvSpPr txBox="1"/>
              <p:nvPr/>
            </p:nvSpPr>
            <p:spPr>
              <a:xfrm>
                <a:off x="127720" y="3365201"/>
                <a:ext cx="11657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학생 클래스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3DFDC44-C8B7-DD62-13B6-A7C0C278AFCD}"/>
                </a:ext>
              </a:extLst>
            </p:cNvPr>
            <p:cNvGrpSpPr/>
            <p:nvPr/>
          </p:nvGrpSpPr>
          <p:grpSpPr>
            <a:xfrm>
              <a:off x="1394752" y="4293631"/>
              <a:ext cx="1292357" cy="940169"/>
              <a:chOff x="2756402" y="767255"/>
              <a:chExt cx="1292357" cy="940169"/>
            </a:xfrm>
          </p:grpSpPr>
          <p:sp>
            <p:nvSpPr>
              <p:cNvPr id="30" name="나눔스퀘어OTF Bold">
                <a:extLst>
                  <a:ext uri="{FF2B5EF4-FFF2-40B4-BE49-F238E27FC236}">
                    <a16:creationId xmlns:a16="http://schemas.microsoft.com/office/drawing/2014/main" id="{E3EB2CAA-33EE-151F-81A1-5B033FB532B0}"/>
                  </a:ext>
                </a:extLst>
              </p:cNvPr>
              <p:cNvSpPr txBox="1"/>
              <p:nvPr/>
            </p:nvSpPr>
            <p:spPr>
              <a:xfrm>
                <a:off x="2756402" y="767255"/>
                <a:ext cx="12137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값 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</a:t>
                </a:r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멤버 변수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)</a:t>
                </a:r>
                <a:endParaRPr lang="ko-KR" altLang="en-US" sz="1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1" name="나눔스퀘어OTF">
                <a:extLst>
                  <a:ext uri="{FF2B5EF4-FFF2-40B4-BE49-F238E27FC236}">
                    <a16:creationId xmlns:a16="http://schemas.microsoft.com/office/drawing/2014/main" id="{1143CD97-4F5D-E71B-98A0-DB781FF5AA16}"/>
                  </a:ext>
                </a:extLst>
              </p:cNvPr>
              <p:cNvSpPr txBox="1"/>
              <p:nvPr/>
            </p:nvSpPr>
            <p:spPr>
              <a:xfrm>
                <a:off x="2945572" y="1061093"/>
                <a:ext cx="11031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점수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동아리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CCF5C6B-1003-F659-5380-9DE3785A96C7}"/>
                </a:ext>
              </a:extLst>
            </p:cNvPr>
            <p:cNvGrpSpPr/>
            <p:nvPr/>
          </p:nvGrpSpPr>
          <p:grpSpPr>
            <a:xfrm>
              <a:off x="1439878" y="5395070"/>
              <a:ext cx="1644640" cy="940168"/>
              <a:chOff x="5736082" y="767255"/>
              <a:chExt cx="1644640" cy="940168"/>
            </a:xfrm>
          </p:grpSpPr>
          <p:sp>
            <p:nvSpPr>
              <p:cNvPr id="32" name="나눔스퀘어OTF Bold">
                <a:extLst>
                  <a:ext uri="{FF2B5EF4-FFF2-40B4-BE49-F238E27FC236}">
                    <a16:creationId xmlns:a16="http://schemas.microsoft.com/office/drawing/2014/main" id="{2AFC9FEA-D473-F357-B595-61110DCFF57B}"/>
                  </a:ext>
                </a:extLst>
              </p:cNvPr>
              <p:cNvSpPr txBox="1"/>
              <p:nvPr/>
            </p:nvSpPr>
            <p:spPr>
              <a:xfrm>
                <a:off x="5736082" y="767255"/>
                <a:ext cx="11689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기능 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</a:t>
                </a:r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메소드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)</a:t>
                </a:r>
                <a:endParaRPr lang="ko-KR" altLang="en-US" sz="1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33" name="나눔스퀘어OTF">
                <a:extLst>
                  <a:ext uri="{FF2B5EF4-FFF2-40B4-BE49-F238E27FC236}">
                    <a16:creationId xmlns:a16="http://schemas.microsoft.com/office/drawing/2014/main" id="{81141149-B8D4-B686-40DF-ECADD1F8D53A}"/>
                  </a:ext>
                </a:extLst>
              </p:cNvPr>
              <p:cNvSpPr txBox="1"/>
              <p:nvPr/>
            </p:nvSpPr>
            <p:spPr>
              <a:xfrm>
                <a:off x="6009834" y="1061092"/>
                <a:ext cx="13708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공부 하기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등교 하기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E85307F-FAB5-7A26-7E7D-5B2EEA2D57E3}"/>
                </a:ext>
              </a:extLst>
            </p:cNvPr>
            <p:cNvSpPr/>
            <p:nvPr/>
          </p:nvSpPr>
          <p:spPr>
            <a:xfrm>
              <a:off x="193950" y="4119990"/>
              <a:ext cx="3015782" cy="24520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090C386-77FE-78BE-183B-51069CB05B88}"/>
              </a:ext>
            </a:extLst>
          </p:cNvPr>
          <p:cNvGrpSpPr/>
          <p:nvPr/>
        </p:nvGrpSpPr>
        <p:grpSpPr>
          <a:xfrm>
            <a:off x="3530018" y="4119990"/>
            <a:ext cx="3476186" cy="2601485"/>
            <a:chOff x="3809348" y="4119990"/>
            <a:chExt cx="3476186" cy="260148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79285C2-4F3C-BA82-6618-C326D00A1CC4}"/>
                </a:ext>
              </a:extLst>
            </p:cNvPr>
            <p:cNvGrpSpPr/>
            <p:nvPr/>
          </p:nvGrpSpPr>
          <p:grpSpPr>
            <a:xfrm>
              <a:off x="3848084" y="4327904"/>
              <a:ext cx="1351652" cy="2342561"/>
              <a:chOff x="8174000" y="4114799"/>
              <a:chExt cx="1351652" cy="2342561"/>
            </a:xfrm>
          </p:grpSpPr>
          <p:sp>
            <p:nvSpPr>
              <p:cNvPr id="23" name="나눔스퀘어OTF Bold">
                <a:extLst>
                  <a:ext uri="{FF2B5EF4-FFF2-40B4-BE49-F238E27FC236}">
                    <a16:creationId xmlns:a16="http://schemas.microsoft.com/office/drawing/2014/main" id="{6836C04D-5426-0525-2191-70484129A78F}"/>
                  </a:ext>
                </a:extLst>
              </p:cNvPr>
              <p:cNvSpPr txBox="1"/>
              <p:nvPr/>
            </p:nvSpPr>
            <p:spPr>
              <a:xfrm>
                <a:off x="8174000" y="6118806"/>
                <a:ext cx="13516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선생님 클래스</a:t>
                </a:r>
              </a:p>
            </p:txBody>
          </p: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42E0A96A-CB0C-BC16-9DA2-F260FF213C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7975" y="4114799"/>
                <a:ext cx="1091417" cy="1091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747C243-AA8A-E468-302B-B4F3B86A9FA2}"/>
                </a:ext>
              </a:extLst>
            </p:cNvPr>
            <p:cNvGrpSpPr/>
            <p:nvPr/>
          </p:nvGrpSpPr>
          <p:grpSpPr>
            <a:xfrm>
              <a:off x="5002325" y="4293631"/>
              <a:ext cx="1560058" cy="1217168"/>
              <a:chOff x="2756402" y="767255"/>
              <a:chExt cx="1560058" cy="1217168"/>
            </a:xfrm>
          </p:grpSpPr>
          <p:sp>
            <p:nvSpPr>
              <p:cNvPr id="43" name="나눔스퀘어OTF Bold">
                <a:extLst>
                  <a:ext uri="{FF2B5EF4-FFF2-40B4-BE49-F238E27FC236}">
                    <a16:creationId xmlns:a16="http://schemas.microsoft.com/office/drawing/2014/main" id="{469A0D55-802A-63D4-94E5-0E33725403ED}"/>
                  </a:ext>
                </a:extLst>
              </p:cNvPr>
              <p:cNvSpPr txBox="1"/>
              <p:nvPr/>
            </p:nvSpPr>
            <p:spPr>
              <a:xfrm>
                <a:off x="2756402" y="767255"/>
                <a:ext cx="12137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값 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</a:t>
                </a:r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멤버 변수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)</a:t>
                </a:r>
                <a:endParaRPr lang="ko-KR" altLang="en-US" sz="1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44" name="나눔스퀘어OTF">
                <a:extLst>
                  <a:ext uri="{FF2B5EF4-FFF2-40B4-BE49-F238E27FC236}">
                    <a16:creationId xmlns:a16="http://schemas.microsoft.com/office/drawing/2014/main" id="{3F0C4C83-561E-E629-87DE-D7CEB105556F}"/>
                  </a:ext>
                </a:extLst>
              </p:cNvPr>
              <p:cNvSpPr txBox="1"/>
              <p:nvPr/>
            </p:nvSpPr>
            <p:spPr>
              <a:xfrm>
                <a:off x="2945572" y="1061093"/>
                <a:ext cx="137088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담당 과목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담당 학년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교무실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9663CCE-B2F4-511C-A74B-F7D0359AA9AB}"/>
                </a:ext>
              </a:extLst>
            </p:cNvPr>
            <p:cNvGrpSpPr/>
            <p:nvPr/>
          </p:nvGrpSpPr>
          <p:grpSpPr>
            <a:xfrm>
              <a:off x="5047451" y="5504308"/>
              <a:ext cx="2064627" cy="1217167"/>
              <a:chOff x="5371931" y="5504308"/>
              <a:chExt cx="2064627" cy="1217167"/>
            </a:xfrm>
          </p:grpSpPr>
          <p:sp>
            <p:nvSpPr>
              <p:cNvPr id="46" name="나눔스퀘어OTF Bold">
                <a:extLst>
                  <a:ext uri="{FF2B5EF4-FFF2-40B4-BE49-F238E27FC236}">
                    <a16:creationId xmlns:a16="http://schemas.microsoft.com/office/drawing/2014/main" id="{9B3E3FAB-800A-A48F-B1C7-A62D1EB8533F}"/>
                  </a:ext>
                </a:extLst>
              </p:cNvPr>
              <p:cNvSpPr txBox="1"/>
              <p:nvPr/>
            </p:nvSpPr>
            <p:spPr>
              <a:xfrm>
                <a:off x="5371931" y="5504308"/>
                <a:ext cx="11689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기능 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</a:t>
                </a:r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메소드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)</a:t>
                </a:r>
                <a:endParaRPr lang="ko-KR" altLang="en-US" sz="1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47" name="나눔스퀘어OTF">
                <a:extLst>
                  <a:ext uri="{FF2B5EF4-FFF2-40B4-BE49-F238E27FC236}">
                    <a16:creationId xmlns:a16="http://schemas.microsoft.com/office/drawing/2014/main" id="{91AFAEB1-00C8-34A4-81D8-9890BC0D3FE4}"/>
                  </a:ext>
                </a:extLst>
              </p:cNvPr>
              <p:cNvSpPr txBox="1"/>
              <p:nvPr/>
            </p:nvSpPr>
            <p:spPr>
              <a:xfrm>
                <a:off x="5645683" y="5798145"/>
                <a:ext cx="17908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자기 소개하기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수업 하기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문제 내기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021E691-4081-AC03-3782-E922F453128C}"/>
                </a:ext>
              </a:extLst>
            </p:cNvPr>
            <p:cNvSpPr/>
            <p:nvPr/>
          </p:nvSpPr>
          <p:spPr>
            <a:xfrm>
              <a:off x="3809348" y="4119990"/>
              <a:ext cx="3476186" cy="260148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840FD76-5CDA-F426-F1ED-C96A77FAB048}"/>
              </a:ext>
            </a:extLst>
          </p:cNvPr>
          <p:cNvCxnSpPr>
            <a:stCxn id="57" idx="0"/>
            <a:endCxn id="53" idx="2"/>
          </p:cNvCxnSpPr>
          <p:nvPr/>
        </p:nvCxnSpPr>
        <p:spPr>
          <a:xfrm flipV="1">
            <a:off x="1701841" y="2738544"/>
            <a:ext cx="3210235" cy="13814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454E749-0763-05D7-1D20-9933D23AC428}"/>
              </a:ext>
            </a:extLst>
          </p:cNvPr>
          <p:cNvCxnSpPr>
            <a:cxnSpLocks/>
            <a:stCxn id="58" idx="0"/>
            <a:endCxn id="53" idx="2"/>
          </p:cNvCxnSpPr>
          <p:nvPr/>
        </p:nvCxnSpPr>
        <p:spPr>
          <a:xfrm flipH="1" flipV="1">
            <a:off x="4912076" y="2738544"/>
            <a:ext cx="356035" cy="13814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FB9F5329-293E-87FE-479A-56402C40A7EC}"/>
              </a:ext>
            </a:extLst>
          </p:cNvPr>
          <p:cNvGrpSpPr/>
          <p:nvPr/>
        </p:nvGrpSpPr>
        <p:grpSpPr>
          <a:xfrm>
            <a:off x="7575631" y="4119990"/>
            <a:ext cx="3476186" cy="2534633"/>
            <a:chOff x="7575631" y="4119990"/>
            <a:chExt cx="3476186" cy="2534633"/>
          </a:xfrm>
        </p:grpSpPr>
        <p:sp>
          <p:nvSpPr>
            <p:cNvPr id="76" name="나눔스퀘어OTF Bold">
              <a:extLst>
                <a:ext uri="{FF2B5EF4-FFF2-40B4-BE49-F238E27FC236}">
                  <a16:creationId xmlns:a16="http://schemas.microsoft.com/office/drawing/2014/main" id="{19770339-EB15-673F-B2A1-ED4E2B0E3010}"/>
                </a:ext>
              </a:extLst>
            </p:cNvPr>
            <p:cNvSpPr txBox="1"/>
            <p:nvPr/>
          </p:nvSpPr>
          <p:spPr>
            <a:xfrm>
              <a:off x="7614367" y="6261913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개발자 클래스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8C1FC33-4171-0258-FC84-CD4A767FC554}"/>
                </a:ext>
              </a:extLst>
            </p:cNvPr>
            <p:cNvGrpSpPr/>
            <p:nvPr/>
          </p:nvGrpSpPr>
          <p:grpSpPr>
            <a:xfrm>
              <a:off x="8768608" y="4293631"/>
              <a:ext cx="2037753" cy="940169"/>
              <a:chOff x="2756402" y="767255"/>
              <a:chExt cx="2037753" cy="940169"/>
            </a:xfrm>
          </p:grpSpPr>
          <p:sp>
            <p:nvSpPr>
              <p:cNvPr id="74" name="나눔스퀘어OTF Bold">
                <a:extLst>
                  <a:ext uri="{FF2B5EF4-FFF2-40B4-BE49-F238E27FC236}">
                    <a16:creationId xmlns:a16="http://schemas.microsoft.com/office/drawing/2014/main" id="{763E32EA-927B-1B65-7E86-D52054A1C5A9}"/>
                  </a:ext>
                </a:extLst>
              </p:cNvPr>
              <p:cNvSpPr txBox="1"/>
              <p:nvPr/>
            </p:nvSpPr>
            <p:spPr>
              <a:xfrm>
                <a:off x="2756402" y="767255"/>
                <a:ext cx="12137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값 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</a:t>
                </a:r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멤버 변수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)</a:t>
                </a:r>
                <a:endParaRPr lang="ko-KR" altLang="en-US" sz="1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75" name="나눔스퀘어OTF">
                <a:extLst>
                  <a:ext uri="{FF2B5EF4-FFF2-40B4-BE49-F238E27FC236}">
                    <a16:creationId xmlns:a16="http://schemas.microsoft.com/office/drawing/2014/main" id="{7A8936A7-9397-3BD8-5D23-2CB49E7EA5BE}"/>
                  </a:ext>
                </a:extLst>
              </p:cNvPr>
              <p:cNvSpPr txBox="1"/>
              <p:nvPr/>
            </p:nvSpPr>
            <p:spPr>
              <a:xfrm>
                <a:off x="2945572" y="1061093"/>
                <a:ext cx="18485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사용 가능 언어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개발 분야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6317FA9-2057-5570-FA0F-0C26065BC108}"/>
                </a:ext>
              </a:extLst>
            </p:cNvPr>
            <p:cNvGrpSpPr/>
            <p:nvPr/>
          </p:nvGrpSpPr>
          <p:grpSpPr>
            <a:xfrm>
              <a:off x="8813734" y="5437456"/>
              <a:ext cx="1854634" cy="1217167"/>
              <a:chOff x="5371931" y="5437456"/>
              <a:chExt cx="1854634" cy="1217167"/>
            </a:xfrm>
          </p:grpSpPr>
          <p:sp>
            <p:nvSpPr>
              <p:cNvPr id="72" name="나눔스퀘어OTF Bold">
                <a:extLst>
                  <a:ext uri="{FF2B5EF4-FFF2-40B4-BE49-F238E27FC236}">
                    <a16:creationId xmlns:a16="http://schemas.microsoft.com/office/drawing/2014/main" id="{2604E27E-3426-C7B4-A293-07EDE80443CC}"/>
                  </a:ext>
                </a:extLst>
              </p:cNvPr>
              <p:cNvSpPr txBox="1"/>
              <p:nvPr/>
            </p:nvSpPr>
            <p:spPr>
              <a:xfrm>
                <a:off x="5371931" y="5437456"/>
                <a:ext cx="11689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기능 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(</a:t>
                </a:r>
                <a:r>
                  <a:rPr lang="ko-KR" altLang="en-US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메소드</a:t>
                </a:r>
                <a:r>
                  <a:rPr lang="en-US" altLang="ko-KR" sz="1400" dirty="0">
                    <a:latin typeface="나눔스퀘어OTF Bold" panose="020B0600000101010101" pitchFamily="34" charset="-127"/>
                    <a:ea typeface="나눔스퀘어OTF Bold" panose="020B0600000101010101" pitchFamily="34" charset="-127"/>
                  </a:rPr>
                  <a:t>)</a:t>
                </a:r>
                <a:endParaRPr lang="ko-KR" altLang="en-US" sz="1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endParaRPr>
              </a:p>
            </p:txBody>
          </p:sp>
          <p:sp>
            <p:nvSpPr>
              <p:cNvPr id="73" name="나눔스퀘어OTF">
                <a:extLst>
                  <a:ext uri="{FF2B5EF4-FFF2-40B4-BE49-F238E27FC236}">
                    <a16:creationId xmlns:a16="http://schemas.microsoft.com/office/drawing/2014/main" id="{E03C0440-4C9D-2519-F6F1-D36FD0385A82}"/>
                  </a:ext>
                </a:extLst>
              </p:cNvPr>
              <p:cNvSpPr txBox="1"/>
              <p:nvPr/>
            </p:nvSpPr>
            <p:spPr>
              <a:xfrm>
                <a:off x="5645683" y="5731293"/>
                <a:ext cx="158088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개발 하기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코딩 하기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버그 고치기</a:t>
                </a:r>
                <a:endParaRPr lang="en-US" altLang="ko-KR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4B6B3BD-6F62-AEC2-FCCC-562828A7362B}"/>
                </a:ext>
              </a:extLst>
            </p:cNvPr>
            <p:cNvSpPr/>
            <p:nvPr/>
          </p:nvSpPr>
          <p:spPr>
            <a:xfrm>
              <a:off x="7575631" y="4119990"/>
              <a:ext cx="3476186" cy="253463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8FDF235-C780-AB30-7F2C-A416EE50A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5970" y="4478755"/>
              <a:ext cx="997820" cy="99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DDCA1042-5AB2-28C5-7BF7-46E6AB9D3CCC}"/>
              </a:ext>
            </a:extLst>
          </p:cNvPr>
          <p:cNvCxnSpPr>
            <a:cxnSpLocks/>
            <a:stCxn id="71" idx="0"/>
            <a:endCxn id="53" idx="2"/>
          </p:cNvCxnSpPr>
          <p:nvPr/>
        </p:nvCxnSpPr>
        <p:spPr>
          <a:xfrm flipH="1" flipV="1">
            <a:off x="4912076" y="2738544"/>
            <a:ext cx="4401648" cy="13814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6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FDE895-81CF-6E9F-C9FE-584392ADF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66" y="363926"/>
            <a:ext cx="9116067" cy="608789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F46038-DC08-0CF4-7AB7-25C8649182A8}"/>
              </a:ext>
            </a:extLst>
          </p:cNvPr>
          <p:cNvSpPr/>
          <p:nvPr/>
        </p:nvSpPr>
        <p:spPr>
          <a:xfrm>
            <a:off x="2973430" y="1243317"/>
            <a:ext cx="740504" cy="3827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F70BE6BA-E35F-2948-35FF-E5FEC85D5FC0}"/>
              </a:ext>
            </a:extLst>
          </p:cNvPr>
          <p:cNvSpPr txBox="1"/>
          <p:nvPr/>
        </p:nvSpPr>
        <p:spPr>
          <a:xfrm>
            <a:off x="223356" y="1096602"/>
            <a:ext cx="2610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클래스가</a:t>
            </a:r>
            <a:endParaRPr lang="en-US" altLang="ko-KR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할 수 있게 만든다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75661F-B090-229D-C034-495A1A4B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0558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43EE22-1D4A-119A-9457-A71714A0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76" y="69917"/>
            <a:ext cx="7697724" cy="665893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702E08-904A-A83D-BF13-E88A59352BB3}"/>
              </a:ext>
            </a:extLst>
          </p:cNvPr>
          <p:cNvSpPr/>
          <p:nvPr/>
        </p:nvSpPr>
        <p:spPr>
          <a:xfrm>
            <a:off x="4928302" y="3042859"/>
            <a:ext cx="4672898" cy="363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BBE06AB8-F7BF-797C-A87C-05D106643F9B}"/>
              </a:ext>
            </a:extLst>
          </p:cNvPr>
          <p:cNvSpPr txBox="1"/>
          <p:nvPr/>
        </p:nvSpPr>
        <p:spPr>
          <a:xfrm>
            <a:off x="7788421" y="2642749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받는 클래스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82D25D7E-6230-8F3B-AE23-E40E70FB7584}"/>
              </a:ext>
            </a:extLst>
          </p:cNvPr>
          <p:cNvSpPr txBox="1"/>
          <p:nvPr/>
        </p:nvSpPr>
        <p:spPr>
          <a:xfrm>
            <a:off x="177800" y="744203"/>
            <a:ext cx="3796232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받을 클래스는 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뒤에 써준다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넘겨줘야 하는 인자들을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같이 넘겨줘야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4C8551-1400-58E2-82E1-CA902DE7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37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50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코틀린에서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함수란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">
            <a:extLst>
              <a:ext uri="{FF2B5EF4-FFF2-40B4-BE49-F238E27FC236}">
                <a16:creationId xmlns:a16="http://schemas.microsoft.com/office/drawing/2014/main" id="{36EA93AC-1DDC-7CBA-440B-D962FA873B7C}"/>
              </a:ext>
            </a:extLst>
          </p:cNvPr>
          <p:cNvSpPr txBox="1"/>
          <p:nvPr/>
        </p:nvSpPr>
        <p:spPr>
          <a:xfrm>
            <a:off x="3501236" y="1418449"/>
            <a:ext cx="49744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어떤 값을 넣으면</a:t>
            </a:r>
            <a:endParaRPr lang="en-US" altLang="ko-KR" sz="3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일정한 규칙에 따라 계산해서</a:t>
            </a:r>
            <a:endParaRPr lang="en-US" altLang="ko-KR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값이 나온다</a:t>
            </a:r>
            <a:r>
              <a:rPr lang="en-US" altLang="ko-KR" sz="3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10" name="나눔스퀘어OTF">
            <a:extLst>
              <a:ext uri="{FF2B5EF4-FFF2-40B4-BE49-F238E27FC236}">
                <a16:creationId xmlns:a16="http://schemas.microsoft.com/office/drawing/2014/main" id="{7053EE1B-7994-F1ED-FFB7-1952F5D0F4A4}"/>
              </a:ext>
            </a:extLst>
          </p:cNvPr>
          <p:cNvSpPr txBox="1"/>
          <p:nvPr/>
        </p:nvSpPr>
        <p:spPr>
          <a:xfrm>
            <a:off x="3356166" y="3807017"/>
            <a:ext cx="526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기능을 만들어 준다</a:t>
            </a:r>
            <a:r>
              <a:rPr lang="en-US" altLang="ko-KR" sz="3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14" name="나눔스퀘어 Light">
            <a:extLst>
              <a:ext uri="{FF2B5EF4-FFF2-40B4-BE49-F238E27FC236}">
                <a16:creationId xmlns:a16="http://schemas.microsoft.com/office/drawing/2014/main" id="{DAB458AC-8B26-EF27-1E6A-17D50C50CC11}"/>
              </a:ext>
            </a:extLst>
          </p:cNvPr>
          <p:cNvSpPr txBox="1"/>
          <p:nvPr/>
        </p:nvSpPr>
        <p:spPr>
          <a:xfrm>
            <a:off x="3501236" y="4574682"/>
            <a:ext cx="29995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문자열을 출력하는 기능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입력을 받는 기능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자료형을 변경하는 기능</a:t>
            </a:r>
            <a:endParaRPr lang="en-US" altLang="ko-KR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etc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…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FC3A4C-B6A2-C65A-8F70-20ED66D8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8215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F6B8C3-1C01-8929-E678-1A45E714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40" y="22406"/>
            <a:ext cx="832016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702E08-904A-A83D-BF13-E88A59352BB3}"/>
              </a:ext>
            </a:extLst>
          </p:cNvPr>
          <p:cNvSpPr/>
          <p:nvPr/>
        </p:nvSpPr>
        <p:spPr>
          <a:xfrm>
            <a:off x="4113732" y="2652619"/>
            <a:ext cx="3315768" cy="273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BBE06AB8-F7BF-797C-A87C-05D106643F9B}"/>
              </a:ext>
            </a:extLst>
          </p:cNvPr>
          <p:cNvSpPr txBox="1"/>
          <p:nvPr/>
        </p:nvSpPr>
        <p:spPr>
          <a:xfrm>
            <a:off x="6376678" y="228049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받는 클래스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8830A9-D378-43FE-45D8-65BEB830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2627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F22C8-4B24-94D1-0F30-2C544B41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39" y="0"/>
            <a:ext cx="11434321" cy="6858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E6C15A-7028-1AF9-6A3D-CE9643B9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234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B1C15AB-31F4-1C4D-3D15-4E17ECF0204A}"/>
              </a:ext>
            </a:extLst>
          </p:cNvPr>
          <p:cNvSpPr/>
          <p:nvPr/>
        </p:nvSpPr>
        <p:spPr>
          <a:xfrm>
            <a:off x="3047218" y="274813"/>
            <a:ext cx="1643578" cy="16435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Person</a:t>
            </a:r>
          </a:p>
          <a:p>
            <a:pPr algn="ctr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클래스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2AB903C-8BF0-6972-3AEC-2634682B0087}"/>
              </a:ext>
            </a:extLst>
          </p:cNvPr>
          <p:cNvSpPr/>
          <p:nvPr/>
        </p:nvSpPr>
        <p:spPr>
          <a:xfrm>
            <a:off x="551587" y="4204678"/>
            <a:ext cx="1856919" cy="185691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Student</a:t>
            </a:r>
          </a:p>
          <a:p>
            <a:pPr algn="ctr"/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클래스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97194A-4F3B-0B4D-DEC1-39574177C5E7}"/>
              </a:ext>
            </a:extLst>
          </p:cNvPr>
          <p:cNvCxnSpPr>
            <a:cxnSpLocks/>
            <a:stCxn id="22" idx="0"/>
            <a:endCxn id="21" idx="4"/>
          </p:cNvCxnSpPr>
          <p:nvPr/>
        </p:nvCxnSpPr>
        <p:spPr>
          <a:xfrm flipV="1">
            <a:off x="1480047" y="1918391"/>
            <a:ext cx="2388960" cy="22862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FC212F75-A96B-2CCB-3E41-9233BFABAAAC}"/>
              </a:ext>
            </a:extLst>
          </p:cNvPr>
          <p:cNvSpPr/>
          <p:nvPr/>
        </p:nvSpPr>
        <p:spPr>
          <a:xfrm>
            <a:off x="5452796" y="4289082"/>
            <a:ext cx="1786203" cy="178620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Teacher</a:t>
            </a:r>
          </a:p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클래스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C7BD2A4-D0B5-4523-2EB1-377075E12A3F}"/>
              </a:ext>
            </a:extLst>
          </p:cNvPr>
          <p:cNvCxnSpPr>
            <a:cxnSpLocks/>
            <a:stCxn id="27" idx="0"/>
            <a:endCxn id="21" idx="4"/>
          </p:cNvCxnSpPr>
          <p:nvPr/>
        </p:nvCxnSpPr>
        <p:spPr>
          <a:xfrm flipH="1" flipV="1">
            <a:off x="3869007" y="1918391"/>
            <a:ext cx="2476891" cy="2370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8CB4B83A-1E69-18E6-CAF7-765BDE6CBF39}"/>
              </a:ext>
            </a:extLst>
          </p:cNvPr>
          <p:cNvSpPr txBox="1"/>
          <p:nvPr/>
        </p:nvSpPr>
        <p:spPr>
          <a:xfrm>
            <a:off x="5512585" y="301973"/>
            <a:ext cx="13204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name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age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height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weight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school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hello()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walk()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talk()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1" name="나눔스퀘어OTF">
            <a:extLst>
              <a:ext uri="{FF2B5EF4-FFF2-40B4-BE49-F238E27FC236}">
                <a16:creationId xmlns:a16="http://schemas.microsoft.com/office/drawing/2014/main" id="{E1549BC2-5C10-A764-826C-B80BA071BC8B}"/>
              </a:ext>
            </a:extLst>
          </p:cNvPr>
          <p:cNvSpPr txBox="1"/>
          <p:nvPr/>
        </p:nvSpPr>
        <p:spPr>
          <a:xfrm>
            <a:off x="2427808" y="4289083"/>
            <a:ext cx="1765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score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study()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goSchool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2" name="나눔스퀘어OTF">
            <a:extLst>
              <a:ext uri="{FF2B5EF4-FFF2-40B4-BE49-F238E27FC236}">
                <a16:creationId xmlns:a16="http://schemas.microsoft.com/office/drawing/2014/main" id="{955D82C9-3DF4-8A1D-13DA-2E8C099CE3FB}"/>
              </a:ext>
            </a:extLst>
          </p:cNvPr>
          <p:cNvSpPr txBox="1"/>
          <p:nvPr/>
        </p:nvSpPr>
        <p:spPr>
          <a:xfrm>
            <a:off x="7490322" y="4289082"/>
            <a:ext cx="22978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subject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chargeOfGrade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teacherRoom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quizCount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info()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lectures()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quiz()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B6DA15-B56E-495D-1E08-F744E9DA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795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C29B2B-6A1E-6E59-EEE6-09DD9AA0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144" y="0"/>
            <a:ext cx="6611112" cy="6858000"/>
          </a:xfrm>
          <a:prstGeom prst="rect">
            <a:avLst/>
          </a:prstGeom>
        </p:spPr>
      </p:pic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139700" y="174853"/>
            <a:ext cx="3607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생성자 실행 순서는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73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E6DCD3-6D73-97EB-0410-38BDA6339A03}"/>
              </a:ext>
            </a:extLst>
          </p:cNvPr>
          <p:cNvGrpSpPr/>
          <p:nvPr/>
        </p:nvGrpSpPr>
        <p:grpSpPr>
          <a:xfrm>
            <a:off x="5540903" y="1124159"/>
            <a:ext cx="6252162" cy="1184309"/>
            <a:chOff x="740303" y="1124159"/>
            <a:chExt cx="6252162" cy="118430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771157-5496-4550-816F-D0D90B2F6066}"/>
                </a:ext>
              </a:extLst>
            </p:cNvPr>
            <p:cNvSpPr/>
            <p:nvPr/>
          </p:nvSpPr>
          <p:spPr>
            <a:xfrm>
              <a:off x="740303" y="1124159"/>
              <a:ext cx="4833184" cy="11329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나눔스퀘어OTF">
              <a:extLst>
                <a:ext uri="{FF2B5EF4-FFF2-40B4-BE49-F238E27FC236}">
                  <a16:creationId xmlns:a16="http://schemas.microsoft.com/office/drawing/2014/main" id="{EC726C69-99B9-A962-136B-D8D028879FDC}"/>
                </a:ext>
              </a:extLst>
            </p:cNvPr>
            <p:cNvSpPr txBox="1"/>
            <p:nvPr/>
          </p:nvSpPr>
          <p:spPr>
            <a:xfrm>
              <a:off x="5573487" y="1908358"/>
              <a:ext cx="14189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첫번째 실행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5D2B13-B483-ABA1-9BFE-CD1F43153A0A}"/>
              </a:ext>
            </a:extLst>
          </p:cNvPr>
          <p:cNvGrpSpPr/>
          <p:nvPr/>
        </p:nvGrpSpPr>
        <p:grpSpPr>
          <a:xfrm>
            <a:off x="5540903" y="3471953"/>
            <a:ext cx="6188042" cy="1184309"/>
            <a:chOff x="740303" y="1124159"/>
            <a:chExt cx="6188042" cy="118430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F9E6B81-2899-87A4-3FDC-B363A09A53BC}"/>
                </a:ext>
              </a:extLst>
            </p:cNvPr>
            <p:cNvSpPr/>
            <p:nvPr/>
          </p:nvSpPr>
          <p:spPr>
            <a:xfrm>
              <a:off x="740303" y="1124159"/>
              <a:ext cx="4833184" cy="11329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나눔스퀘어OTF">
              <a:extLst>
                <a:ext uri="{FF2B5EF4-FFF2-40B4-BE49-F238E27FC236}">
                  <a16:creationId xmlns:a16="http://schemas.microsoft.com/office/drawing/2014/main" id="{DD7237AD-DCBA-E30F-87A5-0B13DF2AE2A2}"/>
                </a:ext>
              </a:extLst>
            </p:cNvPr>
            <p:cNvSpPr txBox="1"/>
            <p:nvPr/>
          </p:nvSpPr>
          <p:spPr>
            <a:xfrm>
              <a:off x="5573487" y="1908358"/>
              <a:ext cx="13548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 err="1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두번째실행</a:t>
              </a:r>
              <a:endParaRPr lang="ko-KR" altLang="en-US" sz="20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054B97-B8CD-0262-AB84-69545DB7E37E}"/>
              </a:ext>
            </a:extLst>
          </p:cNvPr>
          <p:cNvGrpSpPr/>
          <p:nvPr/>
        </p:nvGrpSpPr>
        <p:grpSpPr>
          <a:xfrm>
            <a:off x="7812872" y="2452632"/>
            <a:ext cx="2383986" cy="679034"/>
            <a:chOff x="7812872" y="2452632"/>
            <a:chExt cx="2383986" cy="679034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331739A-187D-917B-FB4B-9F236C50F6F5}"/>
                </a:ext>
              </a:extLst>
            </p:cNvPr>
            <p:cNvCxnSpPr>
              <a:cxnSpLocks/>
            </p:cNvCxnSpPr>
            <p:nvPr/>
          </p:nvCxnSpPr>
          <p:spPr>
            <a:xfrm>
              <a:off x="7966466" y="2784708"/>
              <a:ext cx="0" cy="3469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나눔스퀘어OTF">
              <a:extLst>
                <a:ext uri="{FF2B5EF4-FFF2-40B4-BE49-F238E27FC236}">
                  <a16:creationId xmlns:a16="http://schemas.microsoft.com/office/drawing/2014/main" id="{D721F1FD-0613-18CB-F3A8-313ACAB0E8A8}"/>
                </a:ext>
              </a:extLst>
            </p:cNvPr>
            <p:cNvSpPr txBox="1"/>
            <p:nvPr/>
          </p:nvSpPr>
          <p:spPr>
            <a:xfrm>
              <a:off x="7812872" y="2452632"/>
              <a:ext cx="2383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부모 클래스의 생성자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2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메소드 오버로딩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246289A-1BF1-A390-A434-47EA62F169AE}"/>
              </a:ext>
            </a:extLst>
          </p:cNvPr>
          <p:cNvSpPr txBox="1"/>
          <p:nvPr/>
        </p:nvSpPr>
        <p:spPr>
          <a:xfrm>
            <a:off x="709749" y="865769"/>
            <a:ext cx="10772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부모 클래스의 메소드의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이름과 받는 인자를 같지만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서로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기능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만들고 싶을 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64B278-5452-68EC-D0B3-CF3B9D0F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11" y="1445965"/>
            <a:ext cx="7747619" cy="52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845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메소드 오버로딩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246289A-1BF1-A390-A434-47EA62F169AE}"/>
              </a:ext>
            </a:extLst>
          </p:cNvPr>
          <p:cNvSpPr txBox="1"/>
          <p:nvPr/>
        </p:nvSpPr>
        <p:spPr>
          <a:xfrm>
            <a:off x="709749" y="865769"/>
            <a:ext cx="10772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부모 클래스의 메소드의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이름과 받는 인자를 같지만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서로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기능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만들고 싶을 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2271C0-E78F-D736-B79A-F43D6341F2E3}"/>
              </a:ext>
            </a:extLst>
          </p:cNvPr>
          <p:cNvGrpSpPr/>
          <p:nvPr/>
        </p:nvGrpSpPr>
        <p:grpSpPr>
          <a:xfrm>
            <a:off x="1082511" y="1445965"/>
            <a:ext cx="7747619" cy="5255278"/>
            <a:chOff x="1082511" y="1445965"/>
            <a:chExt cx="7747619" cy="52552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164B278-5452-68EC-D0B3-CF3B9D0F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511" y="1445965"/>
              <a:ext cx="7747619" cy="525527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8991607-8BD5-34A1-D955-804D8142474E}"/>
                </a:ext>
              </a:extLst>
            </p:cNvPr>
            <p:cNvSpPr/>
            <p:nvPr/>
          </p:nvSpPr>
          <p:spPr>
            <a:xfrm>
              <a:off x="2797005" y="2622055"/>
              <a:ext cx="2032364" cy="3352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B441EB9-C9EA-F2A1-4550-9FE512D0166F}"/>
                </a:ext>
              </a:extLst>
            </p:cNvPr>
            <p:cNvSpPr/>
            <p:nvPr/>
          </p:nvSpPr>
          <p:spPr>
            <a:xfrm>
              <a:off x="2838262" y="5057704"/>
              <a:ext cx="2324288" cy="3352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나눔스퀘어OTF">
              <a:extLst>
                <a:ext uri="{FF2B5EF4-FFF2-40B4-BE49-F238E27FC236}">
                  <a16:creationId xmlns:a16="http://schemas.microsoft.com/office/drawing/2014/main" id="{94477B96-739D-2872-7CDF-3A5E970083F3}"/>
                </a:ext>
              </a:extLst>
            </p:cNvPr>
            <p:cNvSpPr txBox="1"/>
            <p:nvPr/>
          </p:nvSpPr>
          <p:spPr>
            <a:xfrm>
              <a:off x="5114902" y="2582626"/>
              <a:ext cx="2036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이름과 인자는 같다</a:t>
              </a:r>
              <a:r>
                <a:rPr lang="en-US" altLang="ko-KR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26256A-9F05-8EC5-AF75-B1CEE81B8F2D}"/>
                </a:ext>
              </a:extLst>
            </p:cNvPr>
            <p:cNvSpPr/>
            <p:nvPr/>
          </p:nvSpPr>
          <p:spPr>
            <a:xfrm>
              <a:off x="2193710" y="3038702"/>
              <a:ext cx="4470843" cy="33528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6F444EB-CF0A-430E-9239-B20252FE6AD7}"/>
                </a:ext>
              </a:extLst>
            </p:cNvPr>
            <p:cNvSpPr/>
            <p:nvPr/>
          </p:nvSpPr>
          <p:spPr>
            <a:xfrm>
              <a:off x="2144247" y="5464104"/>
              <a:ext cx="4751853" cy="33528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나눔스퀘어OTF">
              <a:extLst>
                <a:ext uri="{FF2B5EF4-FFF2-40B4-BE49-F238E27FC236}">
                  <a16:creationId xmlns:a16="http://schemas.microsoft.com/office/drawing/2014/main" id="{004E04F7-AA0B-5C4D-EA9B-DC3A84A9620C}"/>
                </a:ext>
              </a:extLst>
            </p:cNvPr>
            <p:cNvSpPr txBox="1"/>
            <p:nvPr/>
          </p:nvSpPr>
          <p:spPr>
            <a:xfrm>
              <a:off x="3962284" y="3433246"/>
              <a:ext cx="2933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rgbClr val="FFC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메소드의 구현 부분은 다르다</a:t>
              </a:r>
              <a:r>
                <a:rPr lang="en-US" altLang="ko-KR" dirty="0">
                  <a:solidFill>
                    <a:srgbClr val="FFC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lang="ko-KR" altLang="en-US" dirty="0">
                <a:solidFill>
                  <a:srgbClr val="FFC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3162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메소드 오버로딩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76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246289A-1BF1-A390-A434-47EA62F169AE}"/>
              </a:ext>
            </a:extLst>
          </p:cNvPr>
          <p:cNvSpPr txBox="1"/>
          <p:nvPr/>
        </p:nvSpPr>
        <p:spPr>
          <a:xfrm>
            <a:off x="709749" y="865769"/>
            <a:ext cx="10772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부모 클래스의 메소드의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이름과 받는 인자를 같지만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서로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기능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만들고 싶을 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A54BE3-5B5C-E37F-945B-E12F1D0611FE}"/>
              </a:ext>
            </a:extLst>
          </p:cNvPr>
          <p:cNvGrpSpPr/>
          <p:nvPr/>
        </p:nvGrpSpPr>
        <p:grpSpPr>
          <a:xfrm>
            <a:off x="1082511" y="1445965"/>
            <a:ext cx="7747619" cy="5255278"/>
            <a:chOff x="1082511" y="1445965"/>
            <a:chExt cx="7747619" cy="52552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164B278-5452-68EC-D0B3-CF3B9D0F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511" y="1445965"/>
              <a:ext cx="7747619" cy="5255278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8991607-8BD5-34A1-D955-804D8142474E}"/>
                </a:ext>
              </a:extLst>
            </p:cNvPr>
            <p:cNvSpPr/>
            <p:nvPr/>
          </p:nvSpPr>
          <p:spPr>
            <a:xfrm>
              <a:off x="1718609" y="2631386"/>
              <a:ext cx="614043" cy="3352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나눔스퀘어OTF">
              <a:extLst>
                <a:ext uri="{FF2B5EF4-FFF2-40B4-BE49-F238E27FC236}">
                  <a16:creationId xmlns:a16="http://schemas.microsoft.com/office/drawing/2014/main" id="{94477B96-739D-2872-7CDF-3A5E970083F3}"/>
                </a:ext>
              </a:extLst>
            </p:cNvPr>
            <p:cNvSpPr txBox="1"/>
            <p:nvPr/>
          </p:nvSpPr>
          <p:spPr>
            <a:xfrm>
              <a:off x="1942494" y="3389585"/>
              <a:ext cx="4622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오버로딩 해줄 부모 메소드에 </a:t>
              </a:r>
              <a:r>
                <a:rPr lang="en-US" altLang="ko-KR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open</a:t>
              </a:r>
              <a:r>
                <a:rPr lang="ko-KR" altLang="en-US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을 붙여준다</a:t>
              </a:r>
              <a:r>
                <a:rPr lang="en-US" altLang="ko-KR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lang="ko-KR" altLang="en-US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6F444EB-CF0A-430E-9239-B20252FE6AD7}"/>
                </a:ext>
              </a:extLst>
            </p:cNvPr>
            <p:cNvSpPr/>
            <p:nvPr/>
          </p:nvSpPr>
          <p:spPr>
            <a:xfrm>
              <a:off x="1746602" y="5053108"/>
              <a:ext cx="1043253" cy="33528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나눔스퀘어OTF">
              <a:extLst>
                <a:ext uri="{FF2B5EF4-FFF2-40B4-BE49-F238E27FC236}">
                  <a16:creationId xmlns:a16="http://schemas.microsoft.com/office/drawing/2014/main" id="{3B7090D4-CE90-6597-6F91-198E99F2C790}"/>
                </a:ext>
              </a:extLst>
            </p:cNvPr>
            <p:cNvSpPr txBox="1"/>
            <p:nvPr/>
          </p:nvSpPr>
          <p:spPr>
            <a:xfrm>
              <a:off x="1942494" y="5845358"/>
              <a:ext cx="3585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>
                  <a:solidFill>
                    <a:srgbClr val="FFC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자식 메소드에 </a:t>
              </a:r>
              <a:r>
                <a:rPr lang="en-US" altLang="ko-KR" dirty="0">
                  <a:solidFill>
                    <a:srgbClr val="FFC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override</a:t>
              </a:r>
              <a:r>
                <a:rPr lang="ko-KR" altLang="en-US" dirty="0">
                  <a:solidFill>
                    <a:srgbClr val="FFC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을 붙여준다</a:t>
              </a:r>
              <a:r>
                <a:rPr lang="en-US" altLang="ko-KR" dirty="0">
                  <a:solidFill>
                    <a:srgbClr val="FFC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lang="ko-KR" altLang="en-US" dirty="0">
                <a:solidFill>
                  <a:srgbClr val="FFC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778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3543058" y="2767281"/>
            <a:ext cx="5105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특수 클래스</a:t>
            </a:r>
            <a:endParaRPr lang="ko-KR" altLang="en-US" sz="8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46F6D3-020C-F3FA-B03B-4D6AF3A9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4435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특수 클래스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78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246289A-1BF1-A390-A434-47EA62F169AE}"/>
              </a:ext>
            </a:extLst>
          </p:cNvPr>
          <p:cNvSpPr txBox="1"/>
          <p:nvPr/>
        </p:nvSpPr>
        <p:spPr>
          <a:xfrm>
            <a:off x="709749" y="865769"/>
            <a:ext cx="5327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특수한 목적을 위해서 사용되는 클래스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33C77A-0D55-7AEA-6724-188F43CF74B4}"/>
              </a:ext>
            </a:extLst>
          </p:cNvPr>
          <p:cNvGrpSpPr/>
          <p:nvPr/>
        </p:nvGrpSpPr>
        <p:grpSpPr>
          <a:xfrm>
            <a:off x="2057400" y="2406650"/>
            <a:ext cx="8077201" cy="2044700"/>
            <a:chOff x="2057400" y="2406650"/>
            <a:chExt cx="8077201" cy="20447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2C23C5-C49C-C5EF-F5B5-88CE04FB2658}"/>
                </a:ext>
              </a:extLst>
            </p:cNvPr>
            <p:cNvSpPr/>
            <p:nvPr/>
          </p:nvSpPr>
          <p:spPr>
            <a:xfrm>
              <a:off x="2057400" y="2406650"/>
              <a:ext cx="2044700" cy="2044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</a:t>
              </a:r>
              <a:endPara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클래스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26220DD-A92D-E872-E5BD-F2A3788C4768}"/>
                </a:ext>
              </a:extLst>
            </p:cNvPr>
            <p:cNvSpPr/>
            <p:nvPr/>
          </p:nvSpPr>
          <p:spPr>
            <a:xfrm>
              <a:off x="5073650" y="2406650"/>
              <a:ext cx="2044700" cy="2044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추상 클래스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259DDF-CD78-5E54-41C6-3615FF387D3C}"/>
                </a:ext>
              </a:extLst>
            </p:cNvPr>
            <p:cNvSpPr/>
            <p:nvPr/>
          </p:nvSpPr>
          <p:spPr>
            <a:xfrm>
              <a:off x="8089901" y="2406650"/>
              <a:ext cx="2044700" cy="2044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인터페이스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80506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클래스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79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246289A-1BF1-A390-A434-47EA62F169AE}"/>
              </a:ext>
            </a:extLst>
          </p:cNvPr>
          <p:cNvSpPr txBox="1"/>
          <p:nvPr/>
        </p:nvSpPr>
        <p:spPr>
          <a:xfrm>
            <a:off x="709749" y="865769"/>
            <a:ext cx="6776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데이터를 저장하기 위해서 사용하는 클래스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62B449-04BD-929A-D1B0-746634C458A4}"/>
              </a:ext>
            </a:extLst>
          </p:cNvPr>
          <p:cNvGrpSpPr/>
          <p:nvPr/>
        </p:nvGrpSpPr>
        <p:grpSpPr>
          <a:xfrm>
            <a:off x="709749" y="2675333"/>
            <a:ext cx="4062331" cy="1848210"/>
            <a:chOff x="709749" y="4652978"/>
            <a:chExt cx="4062331" cy="1848210"/>
          </a:xfrm>
        </p:grpSpPr>
        <p:sp>
          <p:nvSpPr>
            <p:cNvPr id="19" name="나눔스퀘어OTF">
              <a:extLst>
                <a:ext uri="{FF2B5EF4-FFF2-40B4-BE49-F238E27FC236}">
                  <a16:creationId xmlns:a16="http://schemas.microsoft.com/office/drawing/2014/main" id="{D438EE37-5D10-513C-1F23-94DFCEFED4FA}"/>
                </a:ext>
              </a:extLst>
            </p:cNvPr>
            <p:cNvSpPr txBox="1"/>
            <p:nvPr/>
          </p:nvSpPr>
          <p:spPr>
            <a:xfrm>
              <a:off x="709749" y="5068232"/>
              <a:ext cx="4062331" cy="1432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나눔스퀘어OTF" panose="020B0600000101010101" pitchFamily="34" charset="-127"/>
                <a:buChar char="‐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유저 데이터를 저장하는 클래스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pPr marL="342900" indent="-342900">
                <a:lnSpc>
                  <a:spcPct val="150000"/>
                </a:lnSpc>
                <a:buFont typeface="나눔스퀘어OTF" panose="020B0600000101010101" pitchFamily="34" charset="-127"/>
                <a:buChar char="‐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동아리 데이터를 저장하는 클래스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</a:t>
              </a:r>
            </a:p>
            <a:p>
              <a:pPr marL="342900" indent="-342900">
                <a:lnSpc>
                  <a:spcPct val="150000"/>
                </a:lnSpc>
                <a:buFont typeface="나눔스퀘어OTF" panose="020B0600000101010101" pitchFamily="34" charset="-127"/>
                <a:buChar char="‐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게시물 데이터를 저장하는 클래스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1" name="나눔스퀘어OTF Bold">
              <a:extLst>
                <a:ext uri="{FF2B5EF4-FFF2-40B4-BE49-F238E27FC236}">
                  <a16:creationId xmlns:a16="http://schemas.microsoft.com/office/drawing/2014/main" id="{8DB13519-875E-F99B-2388-1526457A6FD5}"/>
                </a:ext>
              </a:extLst>
            </p:cNvPr>
            <p:cNvSpPr txBox="1"/>
            <p:nvPr/>
          </p:nvSpPr>
          <p:spPr>
            <a:xfrm>
              <a:off x="709749" y="4652978"/>
              <a:ext cx="838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8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예시</a:t>
              </a:r>
              <a:endPara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24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3504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코틀린에서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함수란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D40D00-2D48-6C0A-330B-87384A8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296657"/>
            <a:ext cx="9810750" cy="515612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3E10C7-01DF-358E-1B88-F152F2CB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5758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클래스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80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33E259-89EA-2879-DCB5-EDDAC6C225BB}"/>
              </a:ext>
            </a:extLst>
          </p:cNvPr>
          <p:cNvGrpSpPr/>
          <p:nvPr/>
        </p:nvGrpSpPr>
        <p:grpSpPr>
          <a:xfrm>
            <a:off x="1971675" y="1281392"/>
            <a:ext cx="8248650" cy="4295217"/>
            <a:chOff x="511175" y="1174995"/>
            <a:chExt cx="8248650" cy="4295217"/>
          </a:xfrm>
        </p:grpSpPr>
        <p:sp>
          <p:nvSpPr>
            <p:cNvPr id="22" name="나눔스퀘어OTF">
              <a:extLst>
                <a:ext uri="{FF2B5EF4-FFF2-40B4-BE49-F238E27FC236}">
                  <a16:creationId xmlns:a16="http://schemas.microsoft.com/office/drawing/2014/main" id="{093D0843-5C46-C4AA-068C-202AD919B41B}"/>
                </a:ext>
              </a:extLst>
            </p:cNvPr>
            <p:cNvSpPr txBox="1"/>
            <p:nvPr/>
          </p:nvSpPr>
          <p:spPr>
            <a:xfrm>
              <a:off x="2925737" y="5070102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게시물 정보를 저장하는 클래스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EAA9C3-B8AC-417C-B5D0-65D124B24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175" y="1174995"/>
              <a:ext cx="8248650" cy="3790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02013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클래스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81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942E625-899C-9034-18A7-C5709A282AD9}"/>
              </a:ext>
            </a:extLst>
          </p:cNvPr>
          <p:cNvGrpSpPr/>
          <p:nvPr/>
        </p:nvGrpSpPr>
        <p:grpSpPr>
          <a:xfrm>
            <a:off x="226690" y="1281392"/>
            <a:ext cx="10776906" cy="4295217"/>
            <a:chOff x="226690" y="1281392"/>
            <a:chExt cx="10776906" cy="4295217"/>
          </a:xfrm>
        </p:grpSpPr>
        <p:sp>
          <p:nvSpPr>
            <p:cNvPr id="22" name="나눔스퀘어OTF">
              <a:extLst>
                <a:ext uri="{FF2B5EF4-FFF2-40B4-BE49-F238E27FC236}">
                  <a16:creationId xmlns:a16="http://schemas.microsoft.com/office/drawing/2014/main" id="{093D0843-5C46-C4AA-068C-202AD919B41B}"/>
                </a:ext>
              </a:extLst>
            </p:cNvPr>
            <p:cNvSpPr txBox="1"/>
            <p:nvPr/>
          </p:nvSpPr>
          <p:spPr>
            <a:xfrm>
              <a:off x="5169508" y="5176499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게시물 정보를 저장하는 클래스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EAA9C3-B8AC-417C-B5D0-65D124B24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946" y="1281392"/>
              <a:ext cx="8248650" cy="379095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B2EBEA6-C592-249B-B904-FB7DF6405738}"/>
                </a:ext>
              </a:extLst>
            </p:cNvPr>
            <p:cNvSpPr/>
            <p:nvPr/>
          </p:nvSpPr>
          <p:spPr>
            <a:xfrm>
              <a:off x="2937736" y="2338434"/>
              <a:ext cx="855435" cy="40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나눔스퀘어OTF">
              <a:extLst>
                <a:ext uri="{FF2B5EF4-FFF2-40B4-BE49-F238E27FC236}">
                  <a16:creationId xmlns:a16="http://schemas.microsoft.com/office/drawing/2014/main" id="{A5B75963-4186-4A11-4DCA-FE6338A17296}"/>
                </a:ext>
              </a:extLst>
            </p:cNvPr>
            <p:cNvSpPr txBox="1"/>
            <p:nvPr/>
          </p:nvSpPr>
          <p:spPr>
            <a:xfrm>
              <a:off x="226690" y="2303332"/>
              <a:ext cx="25346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앞에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data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를 붙여준다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6154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클래스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82</a:t>
            </a:fld>
            <a:endParaRPr lang="ko-KR" altLang="en-US" dirty="0"/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F9C92E6E-2316-52B0-B776-F103302484B9}"/>
              </a:ext>
            </a:extLst>
          </p:cNvPr>
          <p:cNvSpPr txBox="1"/>
          <p:nvPr/>
        </p:nvSpPr>
        <p:spPr>
          <a:xfrm>
            <a:off x="9190780" y="982952"/>
            <a:ext cx="2653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정보를 저장하는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클래스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7B54681-7DDC-CEB5-849E-1660A859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21" y="885237"/>
            <a:ext cx="8385133" cy="576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269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5347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 클래스를 사용하는 이유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83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6443F06C-C567-CE8D-4FCA-8E3B35DBB73B}"/>
              </a:ext>
            </a:extLst>
          </p:cNvPr>
          <p:cNvSpPr txBox="1"/>
          <p:nvPr/>
        </p:nvSpPr>
        <p:spPr>
          <a:xfrm>
            <a:off x="555171" y="935584"/>
            <a:ext cx="9022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toString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(), equals(),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hashCode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()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메소드 등이 자동으로 만들어진다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DAF91-F564-96FF-2C75-77E05D45B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73"/>
          <a:stretch/>
        </p:blipFill>
        <p:spPr>
          <a:xfrm>
            <a:off x="555171" y="1573204"/>
            <a:ext cx="6899729" cy="2605875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89CCCB-A4C8-7C9A-053A-54BA65F5CD7E}"/>
              </a:ext>
            </a:extLst>
          </p:cNvPr>
          <p:cNvGrpSpPr/>
          <p:nvPr/>
        </p:nvGrpSpPr>
        <p:grpSpPr>
          <a:xfrm>
            <a:off x="839384" y="4682138"/>
            <a:ext cx="6331301" cy="1253981"/>
            <a:chOff x="839384" y="4682138"/>
            <a:chExt cx="6331301" cy="125398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C73F5A-23B4-ED25-16FF-8659BC27B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384" y="4682138"/>
              <a:ext cx="6331301" cy="750922"/>
            </a:xfrm>
            <a:prstGeom prst="rect">
              <a:avLst/>
            </a:prstGeom>
          </p:spPr>
        </p:pic>
        <p:sp>
          <p:nvSpPr>
            <p:cNvPr id="22" name="나눔스퀘어OTF">
              <a:extLst>
                <a:ext uri="{FF2B5EF4-FFF2-40B4-BE49-F238E27FC236}">
                  <a16:creationId xmlns:a16="http://schemas.microsoft.com/office/drawing/2014/main" id="{9B469B91-7411-FF36-A7D0-D9B845060B35}"/>
                </a:ext>
              </a:extLst>
            </p:cNvPr>
            <p:cNvSpPr txBox="1"/>
            <p:nvPr/>
          </p:nvSpPr>
          <p:spPr>
            <a:xfrm>
              <a:off x="839384" y="5536009"/>
              <a:ext cx="2876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data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class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로 만들었을 때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8CBC4F-E108-04DC-2732-03013A33F565}"/>
              </a:ext>
            </a:extLst>
          </p:cNvPr>
          <p:cNvGrpSpPr/>
          <p:nvPr/>
        </p:nvGrpSpPr>
        <p:grpSpPr>
          <a:xfrm>
            <a:off x="8217846" y="4646323"/>
            <a:ext cx="3134770" cy="1289796"/>
            <a:chOff x="8217846" y="4646323"/>
            <a:chExt cx="3134770" cy="128979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759D6FE-0013-D3EE-80A1-5C2421097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637"/>
            <a:stretch/>
          </p:blipFill>
          <p:spPr>
            <a:xfrm>
              <a:off x="8217846" y="4646323"/>
              <a:ext cx="3134770" cy="786737"/>
            </a:xfrm>
            <a:prstGeom prst="rect">
              <a:avLst/>
            </a:prstGeom>
          </p:spPr>
        </p:pic>
        <p:sp>
          <p:nvSpPr>
            <p:cNvPr id="24" name="나눔스퀘어OTF">
              <a:extLst>
                <a:ext uri="{FF2B5EF4-FFF2-40B4-BE49-F238E27FC236}">
                  <a16:creationId xmlns:a16="http://schemas.microsoft.com/office/drawing/2014/main" id="{704873B6-EDEC-8D42-23AA-644ECB8C915E}"/>
                </a:ext>
              </a:extLst>
            </p:cNvPr>
            <p:cNvSpPr txBox="1"/>
            <p:nvPr/>
          </p:nvSpPr>
          <p:spPr>
            <a:xfrm>
              <a:off x="8217846" y="5536009"/>
              <a:ext cx="2823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일반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class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로 만들었을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1758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추상 클래스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84</a:t>
            </a:fld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AEB2A0F1-ADBD-0A86-4BD0-063AA372D15E}"/>
              </a:ext>
            </a:extLst>
          </p:cNvPr>
          <p:cNvSpPr txBox="1"/>
          <p:nvPr/>
        </p:nvSpPr>
        <p:spPr>
          <a:xfrm>
            <a:off x="469705" y="876268"/>
            <a:ext cx="454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추상화를 위해서 사용하는 클래스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B9D36330-E592-0F36-D965-956BAAD03076}"/>
              </a:ext>
            </a:extLst>
          </p:cNvPr>
          <p:cNvSpPr txBox="1"/>
          <p:nvPr/>
        </p:nvSpPr>
        <p:spPr>
          <a:xfrm>
            <a:off x="469705" y="1454573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직접 객체로 만들어 주지는 않는다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E827861-07D6-8B32-9561-B7FA690630DC}"/>
              </a:ext>
            </a:extLst>
          </p:cNvPr>
          <p:cNvGrpSpPr/>
          <p:nvPr/>
        </p:nvGrpSpPr>
        <p:grpSpPr>
          <a:xfrm>
            <a:off x="6562007" y="2292630"/>
            <a:ext cx="5105385" cy="4092144"/>
            <a:chOff x="6562007" y="2292630"/>
            <a:chExt cx="5105385" cy="409214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EA7EC8C-1416-E173-8EE1-756BB1302E7C}"/>
                </a:ext>
              </a:extLst>
            </p:cNvPr>
            <p:cNvSpPr/>
            <p:nvPr/>
          </p:nvSpPr>
          <p:spPr>
            <a:xfrm>
              <a:off x="6562007" y="4944774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좀비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37906F6-4156-CD29-8CA9-8586C817900A}"/>
                </a:ext>
              </a:extLst>
            </p:cNvPr>
            <p:cNvSpPr/>
            <p:nvPr/>
          </p:nvSpPr>
          <p:spPr>
            <a:xfrm>
              <a:off x="8394700" y="4944774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스켈레톤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7AA85E8-45C6-8770-4A2B-1E020C63F74B}"/>
                </a:ext>
              </a:extLst>
            </p:cNvPr>
            <p:cNvSpPr/>
            <p:nvPr/>
          </p:nvSpPr>
          <p:spPr>
            <a:xfrm>
              <a:off x="10227392" y="4944774"/>
              <a:ext cx="1440000" cy="1440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크리퍼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3595112-8E91-1DE4-B64B-5DAD394783E5}"/>
                </a:ext>
              </a:extLst>
            </p:cNvPr>
            <p:cNvSpPr/>
            <p:nvPr/>
          </p:nvSpPr>
          <p:spPr>
            <a:xfrm>
              <a:off x="8394700" y="2292630"/>
              <a:ext cx="1440000" cy="144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몬스터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B48A90F-6F15-F8E6-7002-330DDE8118C9}"/>
                </a:ext>
              </a:extLst>
            </p:cNvPr>
            <p:cNvCxnSpPr>
              <a:stCxn id="3" idx="0"/>
              <a:endCxn id="31" idx="3"/>
            </p:cNvCxnSpPr>
            <p:nvPr/>
          </p:nvCxnSpPr>
          <p:spPr>
            <a:xfrm flipV="1">
              <a:off x="7282007" y="3521747"/>
              <a:ext cx="1323576" cy="1423027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00F71E4-3291-3644-95B6-1D798C3D8B94}"/>
                </a:ext>
              </a:extLst>
            </p:cNvPr>
            <p:cNvCxnSpPr>
              <a:cxnSpLocks/>
              <a:stCxn id="29" idx="0"/>
              <a:endCxn id="31" idx="4"/>
            </p:cNvCxnSpPr>
            <p:nvPr/>
          </p:nvCxnSpPr>
          <p:spPr>
            <a:xfrm flipV="1">
              <a:off x="9114700" y="3732630"/>
              <a:ext cx="0" cy="1212144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0BDD773-1F4A-C41F-5B80-D89DD7E72402}"/>
                </a:ext>
              </a:extLst>
            </p:cNvPr>
            <p:cNvCxnSpPr>
              <a:cxnSpLocks/>
              <a:stCxn id="30" idx="0"/>
              <a:endCxn id="31" idx="5"/>
            </p:cNvCxnSpPr>
            <p:nvPr/>
          </p:nvCxnSpPr>
          <p:spPr>
            <a:xfrm flipH="1" flipV="1">
              <a:off x="9623817" y="3521747"/>
              <a:ext cx="1323575" cy="1423027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나눔스퀘어OTF">
            <a:extLst>
              <a:ext uri="{FF2B5EF4-FFF2-40B4-BE49-F238E27FC236}">
                <a16:creationId xmlns:a16="http://schemas.microsoft.com/office/drawing/2014/main" id="{C9D720BF-667C-09E7-D529-9435ED92C55C}"/>
              </a:ext>
            </a:extLst>
          </p:cNvPr>
          <p:cNvSpPr txBox="1"/>
          <p:nvPr/>
        </p:nvSpPr>
        <p:spPr>
          <a:xfrm>
            <a:off x="469705" y="2095327"/>
            <a:ext cx="57983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추상클래스의 멤버 변수와 메소드는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선언만 해주고 상속받은 다음 구현 해준다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2CA328E0-D445-8BE6-6885-B0B79361FE0B}"/>
              </a:ext>
            </a:extLst>
          </p:cNvPr>
          <p:cNvSpPr txBox="1"/>
          <p:nvPr/>
        </p:nvSpPr>
        <p:spPr>
          <a:xfrm>
            <a:off x="9952354" y="2676356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추상 클래스</a:t>
            </a:r>
            <a:endParaRPr lang="ko-KR" altLang="en-US" sz="2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나눔스퀘어OTF">
            <a:extLst>
              <a:ext uri="{FF2B5EF4-FFF2-40B4-BE49-F238E27FC236}">
                <a16:creationId xmlns:a16="http://schemas.microsoft.com/office/drawing/2014/main" id="{79E0C004-0847-D30C-60F6-E7C0207BEEAB}"/>
              </a:ext>
            </a:extLst>
          </p:cNvPr>
          <p:cNvSpPr txBox="1"/>
          <p:nvPr/>
        </p:nvSpPr>
        <p:spPr>
          <a:xfrm>
            <a:off x="8405211" y="6457890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일반 클래스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87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추상 클래스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85</a:t>
            </a:fld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A8387D-DFA0-A10E-735C-58CEBF2FFC34}"/>
              </a:ext>
            </a:extLst>
          </p:cNvPr>
          <p:cNvGrpSpPr/>
          <p:nvPr/>
        </p:nvGrpSpPr>
        <p:grpSpPr>
          <a:xfrm>
            <a:off x="658376" y="1209303"/>
            <a:ext cx="7613344" cy="5091830"/>
            <a:chOff x="658376" y="1209303"/>
            <a:chExt cx="7613344" cy="509183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340B89E-D7B5-0E8B-E9C6-124A03DE6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376" y="1209303"/>
              <a:ext cx="7613344" cy="509183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6479DB-C129-DFC7-7FC1-96E3CC1527B9}"/>
                </a:ext>
              </a:extLst>
            </p:cNvPr>
            <p:cNvSpPr/>
            <p:nvPr/>
          </p:nvSpPr>
          <p:spPr>
            <a:xfrm>
              <a:off x="1378712" y="4382393"/>
              <a:ext cx="1280512" cy="40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68AA6C0-A231-9E86-5892-4AF2A04F7451}"/>
                </a:ext>
              </a:extLst>
            </p:cNvPr>
            <p:cNvSpPr/>
            <p:nvPr/>
          </p:nvSpPr>
          <p:spPr>
            <a:xfrm>
              <a:off x="1378712" y="5324113"/>
              <a:ext cx="1280512" cy="40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나눔스퀘어OTF">
              <a:extLst>
                <a:ext uri="{FF2B5EF4-FFF2-40B4-BE49-F238E27FC236}">
                  <a16:creationId xmlns:a16="http://schemas.microsoft.com/office/drawing/2014/main" id="{30E64527-D64C-E863-FE4A-C7C863614B8A}"/>
                </a:ext>
              </a:extLst>
            </p:cNvPr>
            <p:cNvSpPr txBox="1"/>
            <p:nvPr/>
          </p:nvSpPr>
          <p:spPr>
            <a:xfrm>
              <a:off x="1304068" y="4834591"/>
              <a:ext cx="4015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상속받은 다음 구현 </a:t>
              </a:r>
              <a:r>
                <a:rPr lang="ko-KR" altLang="en-US" sz="200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해줄 변수와 함수</a:t>
              </a:r>
              <a:endPara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21560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추상 클래스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86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377615A-55F3-C0A9-1B3F-4902E4EED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34" y="786057"/>
            <a:ext cx="7140245" cy="602247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3DC2A0-34A3-2E18-81AA-CAEDCC527899}"/>
              </a:ext>
            </a:extLst>
          </p:cNvPr>
          <p:cNvGrpSpPr/>
          <p:nvPr/>
        </p:nvGrpSpPr>
        <p:grpSpPr>
          <a:xfrm>
            <a:off x="7791105" y="1620848"/>
            <a:ext cx="4232396" cy="4340128"/>
            <a:chOff x="7791105" y="1620848"/>
            <a:chExt cx="4232396" cy="434012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D5B1275-38E1-296C-2BE4-7718C75F9E53}"/>
                </a:ext>
              </a:extLst>
            </p:cNvPr>
            <p:cNvSpPr/>
            <p:nvPr/>
          </p:nvSpPr>
          <p:spPr>
            <a:xfrm>
              <a:off x="7791105" y="4272992"/>
              <a:ext cx="983540" cy="96416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좀비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88BF03F-7960-3C53-54EB-B1BB9EDF85E5}"/>
                </a:ext>
              </a:extLst>
            </p:cNvPr>
            <p:cNvSpPr/>
            <p:nvPr/>
          </p:nvSpPr>
          <p:spPr>
            <a:xfrm>
              <a:off x="8931715" y="4272992"/>
              <a:ext cx="983540" cy="96416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스켈</a:t>
              </a:r>
              <a:endPara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pPr algn="ctr"/>
              <a:r>
                <a:rPr lang="ko-KR" altLang="en-US" sz="1600" dirty="0" err="1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레톤</a:t>
              </a:r>
              <a:endPara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B8601D1-825C-8143-5272-A35372EDC439}"/>
                </a:ext>
              </a:extLst>
            </p:cNvPr>
            <p:cNvSpPr/>
            <p:nvPr/>
          </p:nvSpPr>
          <p:spPr>
            <a:xfrm>
              <a:off x="10072326" y="4272992"/>
              <a:ext cx="983540" cy="96416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크리퍼</a:t>
              </a:r>
              <a:endPara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467099E-59D4-0260-44BA-F04515BC3B92}"/>
                </a:ext>
              </a:extLst>
            </p:cNvPr>
            <p:cNvSpPr/>
            <p:nvPr/>
          </p:nvSpPr>
          <p:spPr>
            <a:xfrm>
              <a:off x="8931715" y="1620848"/>
              <a:ext cx="983540" cy="964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몬스터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92064B2-865C-E678-E38C-253B4961D173}"/>
                </a:ext>
              </a:extLst>
            </p:cNvPr>
            <p:cNvCxnSpPr>
              <a:stCxn id="29" idx="0"/>
              <a:endCxn id="32" idx="3"/>
            </p:cNvCxnSpPr>
            <p:nvPr/>
          </p:nvCxnSpPr>
          <p:spPr>
            <a:xfrm flipV="1">
              <a:off x="8282875" y="2443810"/>
              <a:ext cx="792876" cy="1829182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B7A58FF3-B6AB-9263-2EF6-413907AACAEF}"/>
                </a:ext>
              </a:extLst>
            </p:cNvPr>
            <p:cNvCxnSpPr>
              <a:cxnSpLocks/>
              <a:stCxn id="30" idx="0"/>
              <a:endCxn id="32" idx="4"/>
            </p:cNvCxnSpPr>
            <p:nvPr/>
          </p:nvCxnSpPr>
          <p:spPr>
            <a:xfrm flipV="1">
              <a:off x="9423485" y="2585008"/>
              <a:ext cx="0" cy="1687984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D471ED5-5E26-50E5-610A-9D6A67186AEC}"/>
                </a:ext>
              </a:extLst>
            </p:cNvPr>
            <p:cNvCxnSpPr>
              <a:cxnSpLocks/>
              <a:stCxn id="31" idx="0"/>
              <a:endCxn id="32" idx="5"/>
            </p:cNvCxnSpPr>
            <p:nvPr/>
          </p:nvCxnSpPr>
          <p:spPr>
            <a:xfrm flipH="1" flipV="1">
              <a:off x="9771219" y="2443810"/>
              <a:ext cx="792877" cy="1829182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E84216B-6E7C-FC9F-6AF4-22997F7831F9}"/>
                </a:ext>
              </a:extLst>
            </p:cNvPr>
            <p:cNvGrpSpPr/>
            <p:nvPr/>
          </p:nvGrpSpPr>
          <p:grpSpPr>
            <a:xfrm>
              <a:off x="10072326" y="1773748"/>
              <a:ext cx="1951175" cy="608746"/>
              <a:chOff x="10239713" y="1764928"/>
              <a:chExt cx="1951175" cy="608746"/>
            </a:xfrm>
          </p:grpSpPr>
          <p:sp>
            <p:nvSpPr>
              <p:cNvPr id="41" name="나눔스퀘어OTF">
                <a:extLst>
                  <a:ext uri="{FF2B5EF4-FFF2-40B4-BE49-F238E27FC236}">
                    <a16:creationId xmlns:a16="http://schemas.microsoft.com/office/drawing/2014/main" id="{C5A42CB8-3C09-391C-ECD3-C2C2F2B5EE8A}"/>
                  </a:ext>
                </a:extLst>
              </p:cNvPr>
              <p:cNvSpPr txBox="1"/>
              <p:nvPr/>
            </p:nvSpPr>
            <p:spPr>
              <a:xfrm>
                <a:off x="10239713" y="1973564"/>
                <a:ext cx="19511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변수와 함수 선언</a:t>
                </a:r>
                <a:endPara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42" name="나눔스퀘어OTF">
                <a:extLst>
                  <a:ext uri="{FF2B5EF4-FFF2-40B4-BE49-F238E27FC236}">
                    <a16:creationId xmlns:a16="http://schemas.microsoft.com/office/drawing/2014/main" id="{EA04295F-152F-FFAB-A533-A560E26393CE}"/>
                  </a:ext>
                </a:extLst>
              </p:cNvPr>
              <p:cNvSpPr txBox="1"/>
              <p:nvPr/>
            </p:nvSpPr>
            <p:spPr>
              <a:xfrm>
                <a:off x="10239713" y="1764928"/>
                <a:ext cx="9204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2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추상 클래스</a:t>
                </a: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FE62B88-406A-A6AE-6C13-090832CA39D7}"/>
                </a:ext>
              </a:extLst>
            </p:cNvPr>
            <p:cNvGrpSpPr/>
            <p:nvPr/>
          </p:nvGrpSpPr>
          <p:grpSpPr>
            <a:xfrm>
              <a:off x="7799057" y="5352230"/>
              <a:ext cx="1951175" cy="608746"/>
              <a:chOff x="8757556" y="5527413"/>
              <a:chExt cx="1951175" cy="608746"/>
            </a:xfrm>
          </p:grpSpPr>
          <p:sp>
            <p:nvSpPr>
              <p:cNvPr id="45" name="나눔스퀘어OTF">
                <a:extLst>
                  <a:ext uri="{FF2B5EF4-FFF2-40B4-BE49-F238E27FC236}">
                    <a16:creationId xmlns:a16="http://schemas.microsoft.com/office/drawing/2014/main" id="{F2BEE86A-E340-B791-AE27-64F6AF3ED6D1}"/>
                  </a:ext>
                </a:extLst>
              </p:cNvPr>
              <p:cNvSpPr txBox="1"/>
              <p:nvPr/>
            </p:nvSpPr>
            <p:spPr>
              <a:xfrm>
                <a:off x="8757556" y="5736049"/>
                <a:ext cx="19511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20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변수와 함수 구현</a:t>
                </a:r>
              </a:p>
            </p:txBody>
          </p:sp>
          <p:sp>
            <p:nvSpPr>
              <p:cNvPr id="46" name="나눔스퀘어OTF">
                <a:extLst>
                  <a:ext uri="{FF2B5EF4-FFF2-40B4-BE49-F238E27FC236}">
                    <a16:creationId xmlns:a16="http://schemas.microsoft.com/office/drawing/2014/main" id="{633B65E3-D170-CB08-76A2-1EB15B617645}"/>
                  </a:ext>
                </a:extLst>
              </p:cNvPr>
              <p:cNvSpPr txBox="1"/>
              <p:nvPr/>
            </p:nvSpPr>
            <p:spPr>
              <a:xfrm>
                <a:off x="8757556" y="5527413"/>
                <a:ext cx="9204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2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일반 클래스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085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인터페이스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87</a:t>
            </a:fld>
            <a:endParaRPr lang="ko-KR" altLang="en-US" dirty="0"/>
          </a:p>
        </p:txBody>
      </p:sp>
      <p:sp>
        <p:nvSpPr>
          <p:cNvPr id="17" name="나눔스퀘어 Light">
            <a:extLst>
              <a:ext uri="{FF2B5EF4-FFF2-40B4-BE49-F238E27FC236}">
                <a16:creationId xmlns:a16="http://schemas.microsoft.com/office/drawing/2014/main" id="{030677F0-6183-D3B4-8829-2E60F67910FD}"/>
              </a:ext>
            </a:extLst>
          </p:cNvPr>
          <p:cNvSpPr txBox="1"/>
          <p:nvPr/>
        </p:nvSpPr>
        <p:spPr>
          <a:xfrm>
            <a:off x="406140" y="850177"/>
            <a:ext cx="9409948" cy="102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추상 클래스 만들기 귀찮을 때 사용하는 것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			-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마에스트로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연수생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김형진</a:t>
            </a:r>
            <a:endParaRPr lang="en-US" altLang="ko-KR" sz="1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64358A1E-9FFA-5A06-199E-BFBE2F01C0B5}"/>
              </a:ext>
            </a:extLst>
          </p:cNvPr>
          <p:cNvSpPr txBox="1"/>
          <p:nvPr/>
        </p:nvSpPr>
        <p:spPr>
          <a:xfrm>
            <a:off x="406140" y="2090667"/>
            <a:ext cx="7173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추상 클래스와 비슷하지만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메소드만 추상화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6062DD47-F646-D5E5-C39D-17B2D3C6C28F}"/>
              </a:ext>
            </a:extLst>
          </p:cNvPr>
          <p:cNvSpPr txBox="1"/>
          <p:nvPr/>
        </p:nvSpPr>
        <p:spPr>
          <a:xfrm>
            <a:off x="406140" y="2745167"/>
            <a:ext cx="7173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클래스는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여러 인터페이스를 상속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받을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9" name="나눔스퀘어OTF">
            <a:extLst>
              <a:ext uri="{FF2B5EF4-FFF2-40B4-BE49-F238E27FC236}">
                <a16:creationId xmlns:a16="http://schemas.microsoft.com/office/drawing/2014/main" id="{D953CB2A-D540-AE24-C2EA-1908666CFE8D}"/>
              </a:ext>
            </a:extLst>
          </p:cNvPr>
          <p:cNvSpPr txBox="1"/>
          <p:nvPr/>
        </p:nvSpPr>
        <p:spPr>
          <a:xfrm>
            <a:off x="406140" y="3394563"/>
            <a:ext cx="541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공통된 기능들을 추상화 할 때 사용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C296E9A-D32F-7428-D0C2-554397532DD0}"/>
              </a:ext>
            </a:extLst>
          </p:cNvPr>
          <p:cNvGrpSpPr/>
          <p:nvPr/>
        </p:nvGrpSpPr>
        <p:grpSpPr>
          <a:xfrm>
            <a:off x="7029344" y="2719365"/>
            <a:ext cx="4707489" cy="4002110"/>
            <a:chOff x="7029344" y="2719365"/>
            <a:chExt cx="4707489" cy="400211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398AB98-92E6-AE42-FB98-843AC84EA9E5}"/>
                </a:ext>
              </a:extLst>
            </p:cNvPr>
            <p:cNvSpPr/>
            <p:nvPr/>
          </p:nvSpPr>
          <p:spPr>
            <a:xfrm>
              <a:off x="7029344" y="5677805"/>
              <a:ext cx="894127" cy="89412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좀비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BDA8737-559E-AF3B-73E4-9464A5E582F8}"/>
                </a:ext>
              </a:extLst>
            </p:cNvPr>
            <p:cNvSpPr/>
            <p:nvPr/>
          </p:nvSpPr>
          <p:spPr>
            <a:xfrm>
              <a:off x="8709047" y="5528261"/>
              <a:ext cx="1200106" cy="119321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스켈레톤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D3D417-EA7D-BEC8-9FD6-CA93C697EAC3}"/>
                </a:ext>
              </a:extLst>
            </p:cNvPr>
            <p:cNvSpPr/>
            <p:nvPr/>
          </p:nvSpPr>
          <p:spPr>
            <a:xfrm>
              <a:off x="10694729" y="5677805"/>
              <a:ext cx="894127" cy="89412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크리퍼</a:t>
              </a:r>
              <a:endParaRPr lang="ko-KR" altLang="en-US" sz="12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2B42D1-3A83-F06C-4AA7-616863BEB7F4}"/>
                </a:ext>
              </a:extLst>
            </p:cNvPr>
            <p:cNvSpPr/>
            <p:nvPr/>
          </p:nvSpPr>
          <p:spPr>
            <a:xfrm>
              <a:off x="7783848" y="2799521"/>
              <a:ext cx="1190083" cy="11900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몬스터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D77C8FEF-CE24-4044-5A29-E2B54F39F482}"/>
                </a:ext>
              </a:extLst>
            </p:cNvPr>
            <p:cNvCxnSpPr>
              <a:cxnSpLocks/>
              <a:stCxn id="23" idx="0"/>
              <a:endCxn id="27" idx="3"/>
            </p:cNvCxnSpPr>
            <p:nvPr/>
          </p:nvCxnSpPr>
          <p:spPr>
            <a:xfrm flipV="1">
              <a:off x="7476408" y="3815320"/>
              <a:ext cx="481724" cy="1862485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222CF48E-9E0D-2EA5-814A-8A9AB1A4AC80}"/>
                </a:ext>
              </a:extLst>
            </p:cNvPr>
            <p:cNvCxnSpPr>
              <a:cxnSpLocks/>
              <a:stCxn id="24" idx="0"/>
              <a:endCxn id="27" idx="4"/>
            </p:cNvCxnSpPr>
            <p:nvPr/>
          </p:nvCxnSpPr>
          <p:spPr>
            <a:xfrm flipH="1" flipV="1">
              <a:off x="8378890" y="3989604"/>
              <a:ext cx="930210" cy="1538657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8F88045-AA66-D5CD-4B45-8830795ED429}"/>
                </a:ext>
              </a:extLst>
            </p:cNvPr>
            <p:cNvCxnSpPr>
              <a:cxnSpLocks/>
              <a:stCxn id="26" idx="0"/>
              <a:endCxn id="27" idx="5"/>
            </p:cNvCxnSpPr>
            <p:nvPr/>
          </p:nvCxnSpPr>
          <p:spPr>
            <a:xfrm flipH="1" flipV="1">
              <a:off x="8799647" y="3815320"/>
              <a:ext cx="2342146" cy="1862485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3AD5A7D-61E1-628E-4FD6-4F9DDC83FB3E}"/>
                </a:ext>
              </a:extLst>
            </p:cNvPr>
            <p:cNvSpPr/>
            <p:nvPr/>
          </p:nvSpPr>
          <p:spPr>
            <a:xfrm>
              <a:off x="10546750" y="2719365"/>
              <a:ext cx="1190083" cy="119008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공격 기능</a:t>
              </a: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32F2F2DC-5772-9A86-665A-B2B160923ABF}"/>
                </a:ext>
              </a:extLst>
            </p:cNvPr>
            <p:cNvCxnSpPr>
              <a:cxnSpLocks/>
              <a:stCxn id="23" idx="0"/>
              <a:endCxn id="48" idx="3"/>
            </p:cNvCxnSpPr>
            <p:nvPr/>
          </p:nvCxnSpPr>
          <p:spPr>
            <a:xfrm flipV="1">
              <a:off x="7476408" y="3735164"/>
              <a:ext cx="3244626" cy="194264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288A0D6-6872-2645-3F21-F7C95C0ECD33}"/>
                </a:ext>
              </a:extLst>
            </p:cNvPr>
            <p:cNvCxnSpPr>
              <a:cxnSpLocks/>
              <a:stCxn id="24" idx="0"/>
              <a:endCxn id="48" idx="4"/>
            </p:cNvCxnSpPr>
            <p:nvPr/>
          </p:nvCxnSpPr>
          <p:spPr>
            <a:xfrm flipV="1">
              <a:off x="9309100" y="3909448"/>
              <a:ext cx="1832692" cy="161881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4B3822E-2113-9C5F-175C-B56DB354BCF8}"/>
                </a:ext>
              </a:extLst>
            </p:cNvPr>
            <p:cNvCxnSpPr>
              <a:cxnSpLocks/>
              <a:stCxn id="26" idx="0"/>
              <a:endCxn id="48" idx="5"/>
            </p:cNvCxnSpPr>
            <p:nvPr/>
          </p:nvCxnSpPr>
          <p:spPr>
            <a:xfrm flipV="1">
              <a:off x="11141793" y="3735164"/>
              <a:ext cx="420756" cy="194264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나눔스퀘어OTF">
              <a:extLst>
                <a:ext uri="{FF2B5EF4-FFF2-40B4-BE49-F238E27FC236}">
                  <a16:creationId xmlns:a16="http://schemas.microsoft.com/office/drawing/2014/main" id="{79CC8DCE-F345-F157-4E1A-E13F5CDF656C}"/>
                </a:ext>
              </a:extLst>
            </p:cNvPr>
            <p:cNvSpPr txBox="1"/>
            <p:nvPr/>
          </p:nvSpPr>
          <p:spPr>
            <a:xfrm>
              <a:off x="9191892" y="3110554"/>
              <a:ext cx="13548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rgbClr val="00B05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인터페이스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5603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6301133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496127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496129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943514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496127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인터페이스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99361A-D187-52FF-D5D9-3EF1857F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67" y="935787"/>
            <a:ext cx="7692018" cy="55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96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802809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4519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인터페이스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A46AFA-A3DA-C713-364A-22722DBB3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0" y="855532"/>
            <a:ext cx="10858500" cy="55933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367CAA-1827-9211-4735-4102FAAFE908}"/>
              </a:ext>
            </a:extLst>
          </p:cNvPr>
          <p:cNvSpPr/>
          <p:nvPr/>
        </p:nvSpPr>
        <p:spPr>
          <a:xfrm>
            <a:off x="9084582" y="1567597"/>
            <a:ext cx="1526268" cy="300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C702D6-0D32-0163-1647-23C6FF2248A7}"/>
              </a:ext>
            </a:extLst>
          </p:cNvPr>
          <p:cNvSpPr/>
          <p:nvPr/>
        </p:nvSpPr>
        <p:spPr>
          <a:xfrm>
            <a:off x="9322707" y="4195929"/>
            <a:ext cx="1526268" cy="300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07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DE6D0A5A-CCDA-C04C-57E5-2B005782CB8E}"/>
              </a:ext>
            </a:extLst>
          </p:cNvPr>
          <p:cNvSpPr txBox="1"/>
          <p:nvPr/>
        </p:nvSpPr>
        <p:spPr>
          <a:xfrm>
            <a:off x="186872" y="244266"/>
            <a:ext cx="5157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코틀린에서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함수란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D40D00-2D48-6C0A-330B-87384A84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296657"/>
            <a:ext cx="9810750" cy="51561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9357AE2-0CFB-FBDE-E15E-14A97AB12B0F}"/>
              </a:ext>
            </a:extLst>
          </p:cNvPr>
          <p:cNvSpPr/>
          <p:nvPr/>
        </p:nvSpPr>
        <p:spPr>
          <a:xfrm>
            <a:off x="-2393043" y="4266216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1E224-4BD7-0CDE-1F73-D1E4AB109BE0}"/>
              </a:ext>
            </a:extLst>
          </p:cNvPr>
          <p:cNvSpPr/>
          <p:nvPr/>
        </p:nvSpPr>
        <p:spPr>
          <a:xfrm>
            <a:off x="-2393043" y="496516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9048E-60DE-CD83-BD97-57B49F79A954}"/>
              </a:ext>
            </a:extLst>
          </p:cNvPr>
          <p:cNvSpPr/>
          <p:nvPr/>
        </p:nvSpPr>
        <p:spPr>
          <a:xfrm>
            <a:off x="-2393043" y="566412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318B51-F045-C823-AB37-FE4D93A32C3A}"/>
              </a:ext>
            </a:extLst>
          </p:cNvPr>
          <p:cNvSpPr/>
          <p:nvPr/>
        </p:nvSpPr>
        <p:spPr>
          <a:xfrm>
            <a:off x="1971324" y="2624319"/>
            <a:ext cx="529279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나눔스퀘어 Light">
            <a:extLst>
              <a:ext uri="{FF2B5EF4-FFF2-40B4-BE49-F238E27FC236}">
                <a16:creationId xmlns:a16="http://schemas.microsoft.com/office/drawing/2014/main" id="{8ADB4E93-0999-6C0D-3449-8DD50B52A22A}"/>
              </a:ext>
            </a:extLst>
          </p:cNvPr>
          <p:cNvSpPr txBox="1"/>
          <p:nvPr/>
        </p:nvSpPr>
        <p:spPr>
          <a:xfrm>
            <a:off x="-3496127" y="2762370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C5E23E-8FDB-E414-0605-E7C86D8A7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2741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802809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4519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상속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과제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90</a:t>
            </a:fld>
            <a:endParaRPr lang="ko-KR" altLang="en-US" dirty="0"/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123B3C87-50F5-F609-1E9F-54F8714C2BC6}"/>
              </a:ext>
            </a:extLst>
          </p:cNvPr>
          <p:cNvSpPr txBox="1"/>
          <p:nvPr/>
        </p:nvSpPr>
        <p:spPr>
          <a:xfrm>
            <a:off x="427719" y="959683"/>
            <a:ext cx="6179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마인크래프트를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코틀린으로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구현해보기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63CFE8-63AD-E15D-6820-3B0E80007316}"/>
              </a:ext>
            </a:extLst>
          </p:cNvPr>
          <p:cNvGrpSpPr/>
          <p:nvPr/>
        </p:nvGrpSpPr>
        <p:grpSpPr>
          <a:xfrm>
            <a:off x="558351" y="1748523"/>
            <a:ext cx="6827558" cy="1916079"/>
            <a:chOff x="558351" y="1748523"/>
            <a:chExt cx="6827558" cy="1916079"/>
          </a:xfrm>
        </p:grpSpPr>
        <p:sp>
          <p:nvSpPr>
            <p:cNvPr id="19" name="나눔스퀘어OTF Bold">
              <a:extLst>
                <a:ext uri="{FF2B5EF4-FFF2-40B4-BE49-F238E27FC236}">
                  <a16:creationId xmlns:a16="http://schemas.microsoft.com/office/drawing/2014/main" id="{533422B4-8749-11C5-CCC1-38A6AA389FB3}"/>
                </a:ext>
              </a:extLst>
            </p:cNvPr>
            <p:cNvSpPr txBox="1"/>
            <p:nvPr/>
          </p:nvSpPr>
          <p:spPr>
            <a:xfrm>
              <a:off x="558351" y="1748523"/>
              <a:ext cx="745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조건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0" name="나눔스퀘어OTF">
              <a:extLst>
                <a:ext uri="{FF2B5EF4-FFF2-40B4-BE49-F238E27FC236}">
                  <a16:creationId xmlns:a16="http://schemas.microsoft.com/office/drawing/2014/main" id="{23B787D5-6E74-AD6D-5FDA-EA84C280009D}"/>
                </a:ext>
              </a:extLst>
            </p:cNvPr>
            <p:cNvSpPr txBox="1"/>
            <p:nvPr/>
          </p:nvSpPr>
          <p:spPr>
            <a:xfrm>
              <a:off x="741141" y="2231646"/>
              <a:ext cx="6644768" cy="1432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좀비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스켈레톤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크리퍼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주민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플레이어 구현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모든 일반 클래스에 멤버 변수와 메소드 각각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 이상 사용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추상 클래스와 인터페이스 각각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2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개 이상 구현</a:t>
              </a:r>
              <a:endPara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23" name="나눔스퀘어OTF Bold">
            <a:extLst>
              <a:ext uri="{FF2B5EF4-FFF2-40B4-BE49-F238E27FC236}">
                <a16:creationId xmlns:a16="http://schemas.microsoft.com/office/drawing/2014/main" id="{550FF830-97BF-EA9B-EA83-68A82DFDB0AE}"/>
              </a:ext>
            </a:extLst>
          </p:cNvPr>
          <p:cNvSpPr txBox="1"/>
          <p:nvPr/>
        </p:nvSpPr>
        <p:spPr>
          <a:xfrm>
            <a:off x="558351" y="3799493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기한</a:t>
            </a: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E8F52CEC-CAB3-449D-CB35-6632D34251A2}"/>
              </a:ext>
            </a:extLst>
          </p:cNvPr>
          <p:cNvSpPr txBox="1"/>
          <p:nvPr/>
        </p:nvSpPr>
        <p:spPr>
          <a:xfrm>
            <a:off x="741141" y="4282616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31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 자정 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067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802809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4519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4354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클래스 이해 못했다면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…?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91</a:t>
            </a:fld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1E21676A-F056-E156-C790-8DD66B1CBE3F}"/>
              </a:ext>
            </a:extLst>
          </p:cNvPr>
          <p:cNvSpPr txBox="1"/>
          <p:nvPr/>
        </p:nvSpPr>
        <p:spPr>
          <a:xfrm>
            <a:off x="226690" y="959683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이 유튜브 영상 참고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DADBC6-FB9D-5847-314C-0E71ABE2DB68}"/>
              </a:ext>
            </a:extLst>
          </p:cNvPr>
          <p:cNvSpPr>
            <a:spLocks/>
          </p:cNvSpPr>
          <p:nvPr/>
        </p:nvSpPr>
        <p:spPr>
          <a:xfrm>
            <a:off x="-2393043" y="50394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F8BBB20-563D-B525-81E0-4F168AE9A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5" b="15979"/>
          <a:stretch/>
        </p:blipFill>
        <p:spPr>
          <a:xfrm>
            <a:off x="684223" y="1821444"/>
            <a:ext cx="4354077" cy="3418013"/>
          </a:xfrm>
          <a:prstGeom prst="rect">
            <a:avLst/>
          </a:prstGeom>
        </p:spPr>
      </p:pic>
      <p:sp>
        <p:nvSpPr>
          <p:cNvPr id="39" name="나눔스퀘어 Light">
            <a:extLst>
              <a:ext uri="{FF2B5EF4-FFF2-40B4-BE49-F238E27FC236}">
                <a16:creationId xmlns:a16="http://schemas.microsoft.com/office/drawing/2014/main" id="{90BC64CB-4FF5-A514-53AC-2724D2222AA2}"/>
              </a:ext>
            </a:extLst>
          </p:cNvPr>
          <p:cNvSpPr txBox="1"/>
          <p:nvPr/>
        </p:nvSpPr>
        <p:spPr>
          <a:xfrm>
            <a:off x="1399269" y="5402699"/>
            <a:ext cx="3790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https://youtu.be/cg1xvFy1JQQ</a:t>
            </a:r>
          </a:p>
        </p:txBody>
      </p:sp>
    </p:spTree>
    <p:extLst>
      <p:ext uri="{BB962C8B-B14F-4D97-AF65-F5344CB8AC3E}">
        <p14:creationId xmlns:p14="http://schemas.microsoft.com/office/powerpoint/2010/main" val="27551161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802809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445190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74853"/>
            <a:ext cx="4354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클래스 이해 못했다면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…?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92</a:t>
            </a:fld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1E21676A-F056-E156-C790-8DD66B1CBE3F}"/>
              </a:ext>
            </a:extLst>
          </p:cNvPr>
          <p:cNvSpPr txBox="1"/>
          <p:nvPr/>
        </p:nvSpPr>
        <p:spPr>
          <a:xfrm>
            <a:off x="226690" y="959683"/>
            <a:ext cx="277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2. Kotlin </a:t>
            </a:r>
            <a:r>
              <a:rPr lang="ko-KR" altLang="en-US" sz="2400" dirty="0"/>
              <a:t>강의 수강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DADBC6-FB9D-5847-314C-0E71ABE2DB68}"/>
              </a:ext>
            </a:extLst>
          </p:cNvPr>
          <p:cNvSpPr>
            <a:spLocks/>
          </p:cNvSpPr>
          <p:nvPr/>
        </p:nvSpPr>
        <p:spPr>
          <a:xfrm>
            <a:off x="-2393043" y="5039402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234E7FA-2D30-803B-CC12-281B1AE7129A}"/>
              </a:ext>
            </a:extLst>
          </p:cNvPr>
          <p:cNvGrpSpPr/>
          <p:nvPr/>
        </p:nvGrpSpPr>
        <p:grpSpPr>
          <a:xfrm>
            <a:off x="446465" y="1621402"/>
            <a:ext cx="10325369" cy="4835375"/>
            <a:chOff x="446465" y="1621402"/>
            <a:chExt cx="10325369" cy="4835375"/>
          </a:xfrm>
        </p:grpSpPr>
        <p:sp>
          <p:nvSpPr>
            <p:cNvPr id="18" name="나눔스퀘어OTF">
              <a:extLst>
                <a:ext uri="{FF2B5EF4-FFF2-40B4-BE49-F238E27FC236}">
                  <a16:creationId xmlns:a16="http://schemas.microsoft.com/office/drawing/2014/main" id="{02622BB7-07A7-39C9-6187-E08FB67AB159}"/>
                </a:ext>
              </a:extLst>
            </p:cNvPr>
            <p:cNvSpPr txBox="1"/>
            <p:nvPr/>
          </p:nvSpPr>
          <p:spPr>
            <a:xfrm>
              <a:off x="8586620" y="6045080"/>
              <a:ext cx="2185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들어야 하는 강의들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65BFC53-26B0-92B2-E721-669ECA0ED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65" y="1621402"/>
              <a:ext cx="8040309" cy="48353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4351659-B987-5575-D4CC-F8F0FB7DCA96}"/>
                </a:ext>
              </a:extLst>
            </p:cNvPr>
            <p:cNvSpPr/>
            <p:nvPr/>
          </p:nvSpPr>
          <p:spPr>
            <a:xfrm>
              <a:off x="546311" y="1983689"/>
              <a:ext cx="7692696" cy="9935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6415F94-D410-73EC-F9A0-511D0D9ECB31}"/>
                </a:ext>
              </a:extLst>
            </p:cNvPr>
            <p:cNvSpPr/>
            <p:nvPr/>
          </p:nvSpPr>
          <p:spPr>
            <a:xfrm>
              <a:off x="546311" y="3634396"/>
              <a:ext cx="7692696" cy="3622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D304196-1558-2AC3-D17D-D46E97C14D68}"/>
                </a:ext>
              </a:extLst>
            </p:cNvPr>
            <p:cNvSpPr/>
            <p:nvPr/>
          </p:nvSpPr>
          <p:spPr>
            <a:xfrm>
              <a:off x="546311" y="4343753"/>
              <a:ext cx="7692696" cy="6859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B2D6AC4-4DBA-A7F2-F4F8-4EB59AFA002D}"/>
                </a:ext>
              </a:extLst>
            </p:cNvPr>
            <p:cNvSpPr/>
            <p:nvPr/>
          </p:nvSpPr>
          <p:spPr>
            <a:xfrm>
              <a:off x="546311" y="5666715"/>
              <a:ext cx="7692696" cy="6859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0318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5309</TotalTime>
  <Words>3155</Words>
  <Application>Microsoft Office PowerPoint</Application>
  <PresentationFormat>와이드스크린</PresentationFormat>
  <Paragraphs>1168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106" baseType="lpstr">
      <vt:lpstr>나눔스퀘어OTF Bold</vt:lpstr>
      <vt:lpstr>나눔스퀘어_ac ExtraBold</vt:lpstr>
      <vt:lpstr>Arial</vt:lpstr>
      <vt:lpstr>나눔스퀘어_ac</vt:lpstr>
      <vt:lpstr>나눔스퀘어OTF</vt:lpstr>
      <vt:lpstr>나눔스퀘어 Light</vt:lpstr>
      <vt:lpstr>나눔스퀘어 ExtraBold</vt:lpstr>
      <vt:lpstr>맑은 고딕</vt:lpstr>
      <vt:lpstr>Cambria Math</vt:lpstr>
      <vt:lpstr>나눔스퀘어 Bold</vt:lpstr>
      <vt:lpstr>나눔스퀘어OTF ExtraBold</vt:lpstr>
      <vt:lpstr>나눔스퀘어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희찬</dc:creator>
  <cp:lastModifiedBy>박 희찬</cp:lastModifiedBy>
  <cp:revision>238</cp:revision>
  <dcterms:created xsi:type="dcterms:W3CDTF">2022-02-18T17:52:06Z</dcterms:created>
  <dcterms:modified xsi:type="dcterms:W3CDTF">2022-05-25T08:38:09Z</dcterms:modified>
</cp:coreProperties>
</file>